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33"/>
  </p:notesMasterIdLst>
  <p:sldIdLst>
    <p:sldId id="273" r:id="rId2"/>
    <p:sldId id="277" r:id="rId3"/>
    <p:sldId id="278" r:id="rId4"/>
    <p:sldId id="282" r:id="rId5"/>
    <p:sldId id="280" r:id="rId6"/>
    <p:sldId id="281" r:id="rId7"/>
    <p:sldId id="274" r:id="rId8"/>
    <p:sldId id="275" r:id="rId9"/>
    <p:sldId id="276" r:id="rId10"/>
    <p:sldId id="284" r:id="rId11"/>
    <p:sldId id="286" r:id="rId12"/>
    <p:sldId id="287" r:id="rId13"/>
    <p:sldId id="264" r:id="rId14"/>
    <p:sldId id="290" r:id="rId15"/>
    <p:sldId id="257" r:id="rId16"/>
    <p:sldId id="258" r:id="rId17"/>
    <p:sldId id="259" r:id="rId18"/>
    <p:sldId id="289" r:id="rId19"/>
    <p:sldId id="263" r:id="rId20"/>
    <p:sldId id="288" r:id="rId21"/>
    <p:sldId id="267" r:id="rId22"/>
    <p:sldId id="266" r:id="rId23"/>
    <p:sldId id="265" r:id="rId24"/>
    <p:sldId id="262" r:id="rId25"/>
    <p:sldId id="260" r:id="rId26"/>
    <p:sldId id="272" r:id="rId27"/>
    <p:sldId id="271" r:id="rId28"/>
    <p:sldId id="270" r:id="rId29"/>
    <p:sldId id="291" r:id="rId30"/>
    <p:sldId id="285" r:id="rId31"/>
    <p:sldId id="26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1878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14D60-6F84-41D5-8CA2-4BE83D8F0976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951F1-8778-4A59-AC59-492196E1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80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E07DDC-3DE1-41C6-977B-D1B147488B4D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0013A8-324C-4124-9D4B-6AB450A7E75F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BFF071-EBCA-4F59-B5C4-000231E56CDA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04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22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563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74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16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22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7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4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95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94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80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21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31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893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26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51F1-8778-4A59-AC59-492196E1477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0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668933E-93D6-4970-96E3-8D2ECE827DC1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48993AE-1F0F-4879-BDC6-920BDBD873F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533400" y="2819400"/>
            <a:ext cx="7756263" cy="1054250"/>
          </a:xfrm>
        </p:spPr>
        <p:txBody>
          <a:bodyPr/>
          <a:lstStyle/>
          <a:p>
            <a:r>
              <a:rPr lang="en-US" dirty="0"/>
              <a:t>Tapping Into the </a:t>
            </a:r>
            <a:br>
              <a:rPr lang="en-US" dirty="0"/>
            </a:br>
            <a:r>
              <a:rPr lang="en-US" dirty="0"/>
              <a:t>Power of Top </a:t>
            </a:r>
            <a:br>
              <a:rPr lang="en-US" dirty="0"/>
            </a:br>
            <a:r>
              <a:rPr lang="en-US" dirty="0"/>
              <a:t>Performing </a:t>
            </a:r>
            <a:r>
              <a:rPr lang="en-US" dirty="0" smtClean="0"/>
              <a:t>Boards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04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781800" cy="1143000"/>
          </a:xfrm>
        </p:spPr>
        <p:txBody>
          <a:bodyPr/>
          <a:lstStyle/>
          <a:p>
            <a:r>
              <a:rPr lang="en-US" smtClean="0"/>
              <a:t>Mark Aydelotte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362200"/>
            <a:ext cx="6781800" cy="3200400"/>
          </a:xfrm>
        </p:spPr>
        <p:txBody>
          <a:bodyPr>
            <a:normAutofit/>
          </a:bodyPr>
          <a:lstStyle/>
          <a:p>
            <a:pPr marL="0" indent="36513">
              <a:buFont typeface="Wingdings 2" pitchFamily="18" charset="2"/>
              <a:buNone/>
            </a:pPr>
            <a:r>
              <a:rPr lang="en-US" dirty="0" smtClean="0"/>
              <a:t>Assistant Vice Chancellor at the University of California, Irvine</a:t>
            </a:r>
          </a:p>
          <a:p>
            <a:pPr marL="0" indent="36513">
              <a:buFont typeface="Wingdings 2" pitchFamily="18" charset="2"/>
              <a:buNone/>
            </a:pPr>
            <a:r>
              <a:rPr lang="en-US" dirty="0" smtClean="0"/>
              <a:t>Directed the marketing of a $1 billion comprehensive campaign for the university</a:t>
            </a:r>
          </a:p>
          <a:p>
            <a:pPr marL="0" indent="36513" algn="r">
              <a:buFont typeface="Wingdings 2" pitchFamily="18" charset="2"/>
              <a:buNone/>
            </a:pPr>
            <a:r>
              <a:rPr lang="en-US" dirty="0" smtClean="0"/>
              <a:t>…now at $900+ million.</a:t>
            </a:r>
          </a:p>
          <a:p>
            <a:pPr marL="0" indent="36513" algn="r">
              <a:buFont typeface="Wingdings 2" pitchFamily="18" charset="2"/>
              <a:buNone/>
            </a:pPr>
            <a:endParaRPr lang="en-US" dirty="0" smtClean="0"/>
          </a:p>
          <a:p>
            <a:pPr marL="0" indent="36513" algn="r">
              <a:buFont typeface="Wingdings 2" pitchFamily="18" charset="2"/>
              <a:buNone/>
            </a:pPr>
            <a:r>
              <a:rPr lang="en-US" dirty="0" smtClean="0"/>
              <a:t>&gt;whew&lt;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9D258-C18F-41E0-81A1-DA74F6C9E72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00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FCC94-43F1-47D8-BA08-20B4CD09FD1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 l="16667" t="10667" r="18571" b="5524"/>
          <a:stretch>
            <a:fillRect/>
          </a:stretch>
        </p:blipFill>
        <p:spPr bwMode="auto">
          <a:xfrm>
            <a:off x="533400" y="152400"/>
            <a:ext cx="7913688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9C3DB19-2557-49CA-A7F2-3F7614A5D93D}" type="datetime1">
              <a:rPr lang="en-US" smtClean="0"/>
              <a:pPr>
                <a:defRPr/>
              </a:pPr>
              <a:t>7/20/2015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97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resnostate.edu/academics/oced/images/Madden-Libra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36864"/>
            <a:ext cx="6896100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743200"/>
            <a:ext cx="217679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static.panoramio.com/photos/large/30408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659" y="3581400"/>
            <a:ext cx="3373438" cy="261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96660" y="3657600"/>
            <a:ext cx="2286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19100" indent="-382588" eaLnBrk="0" hangingPunct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Fresno State</a:t>
            </a:r>
          </a:p>
        </p:txBody>
      </p:sp>
    </p:spTree>
    <p:extLst>
      <p:ext uri="{BB962C8B-B14F-4D97-AF65-F5344CB8AC3E}">
        <p14:creationId xmlns:p14="http://schemas.microsoft.com/office/powerpoint/2010/main" val="222645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EBCB20-971E-4A89-B542-CD9C25FF792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720484" y="2258323"/>
            <a:ext cx="57054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UC Office of the President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381000" y="5080844"/>
            <a:ext cx="594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  <a:cs typeface="+mn-cs"/>
              </a:rPr>
              <a:t>State Center Community Colleges</a:t>
            </a:r>
          </a:p>
        </p:txBody>
      </p:sp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3" cstate="print"/>
          <a:srcRect l="3687" r="7834" b="3703"/>
          <a:stretch>
            <a:fillRect/>
          </a:stretch>
        </p:blipFill>
        <p:spPr bwMode="auto">
          <a:xfrm>
            <a:off x="6063817" y="4343400"/>
            <a:ext cx="239150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2362200" y="5638800"/>
            <a:ext cx="6096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19100" indent="-382588" algn="r" eaLnBrk="0" hangingPunct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Mennonite Health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2590800" cy="6096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 smtClean="0"/>
              <a:t>UC Merced </a:t>
            </a:r>
          </a:p>
        </p:txBody>
      </p:sp>
      <p:pic>
        <p:nvPicPr>
          <p:cNvPr id="2050" name="Picture 2" descr="http://media-cache-ak0.pinimg.com/736x/c1/3b/b4/c13bb4bd8c91410fa8f69d2d4b192f1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219200"/>
            <a:ext cx="3407834" cy="266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6660" y="813758"/>
            <a:ext cx="5953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www.dardenarchitects.com/images/new_galleries/madera_center/madera_center1a_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98" y="2895599"/>
            <a:ext cx="4614554" cy="218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34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6325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3600" dirty="0" smtClean="0"/>
              <a:t>Better understand major donors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3600" dirty="0" smtClean="0"/>
              <a:t>Learn ways to foster major gifts from boards, committees and advisory groups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3600" dirty="0" smtClean="0"/>
              <a:t>Learn a self-evaluation technique to effectively engage boards</a:t>
            </a:r>
          </a:p>
          <a:p>
            <a:pPr lvl="1">
              <a:defRPr/>
            </a:pPr>
            <a:endParaRPr lang="en-US" sz="3600" dirty="0" smtClean="0"/>
          </a:p>
          <a:p>
            <a:pPr lvl="1">
              <a:defRPr/>
            </a:pPr>
            <a:endParaRPr lang="en-US" dirty="0" smtClean="0"/>
          </a:p>
          <a:p>
            <a:pPr lvl="1">
              <a:buFontTx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81487" y="5334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Goals for today</a:t>
            </a:r>
            <a:endParaRPr lang="en-US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15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Major donors who can and will give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F</a:t>
            </a:r>
            <a:r>
              <a:rPr lang="en-US" sz="2800" dirty="0" smtClean="0"/>
              <a:t>ocus more time, energy and resources on donors who are at the top of the donor </a:t>
            </a:r>
            <a:r>
              <a:rPr lang="en-US" sz="2800" dirty="0" smtClean="0"/>
              <a:t>pyramid</a:t>
            </a:r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need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12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0" y="2248347"/>
            <a:ext cx="6096000" cy="387781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Annual Fund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Corporate Gifts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Foundations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Special Events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Major Gifts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Alumni Appeals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Planned Giving (Bequests, Trusts)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Social Media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Product Sales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Typical Development Activities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5484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3000" y="2209800"/>
            <a:ext cx="7149352" cy="3877815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Individual Gifts	$143.71 Billion	75.6%</a:t>
            </a:r>
          </a:p>
          <a:p>
            <a:pPr marL="0" indent="0">
              <a:buNone/>
            </a:pPr>
            <a:r>
              <a:rPr lang="en-US" b="1" dirty="0" smtClean="0"/>
              <a:t>Bequests		$ 15.61 Billion	8.2%</a:t>
            </a:r>
          </a:p>
          <a:p>
            <a:pPr marL="0" indent="0">
              <a:buNone/>
            </a:pPr>
            <a:r>
              <a:rPr lang="en-US" b="1" dirty="0" smtClean="0"/>
              <a:t>Foundations		$ 19.81 Billion	10.4%</a:t>
            </a:r>
          </a:p>
          <a:p>
            <a:pPr marL="0" indent="0">
              <a:buNone/>
            </a:pPr>
            <a:r>
              <a:rPr lang="en-US" b="1" dirty="0" smtClean="0"/>
              <a:t>Corporations	$ 11.02 Billion	5.8%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Consider Giving Patterns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7429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248347"/>
            <a:ext cx="7454152" cy="387781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400" dirty="0"/>
              <a:t>We surveyed the top foundation leaders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dirty="0"/>
              <a:t>Conducted through The Association of Governing Boards, CASE and development consultants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dirty="0"/>
              <a:t>Test -- 600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UC Irvine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1. Exceptional university leadership</a:t>
            </a:r>
          </a:p>
          <a:p>
            <a:pPr marL="0" indent="0">
              <a:buNone/>
            </a:pPr>
            <a:r>
              <a:rPr lang="en-US" sz="3200" dirty="0"/>
              <a:t>2. Passionate, committed volunteers</a:t>
            </a:r>
          </a:p>
          <a:p>
            <a:pPr marL="0" indent="0">
              <a:buNone/>
            </a:pPr>
            <a:r>
              <a:rPr lang="en-US" sz="3200" dirty="0"/>
              <a:t>3. Clear sense of responsibilities</a:t>
            </a:r>
          </a:p>
          <a:p>
            <a:pPr marL="0" indent="0">
              <a:buNone/>
            </a:pPr>
            <a:r>
              <a:rPr lang="en-US" sz="3200" dirty="0"/>
              <a:t>4. Enterprising, effective professional</a:t>
            </a:r>
          </a:p>
          <a:p>
            <a:pPr marL="0" indent="0">
              <a:buNone/>
            </a:pPr>
            <a:r>
              <a:rPr lang="en-US" sz="3200" dirty="0" smtClean="0"/>
              <a:t>    staff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5. In touch with academic enterprise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56263" cy="1054250"/>
          </a:xfrm>
        </p:spPr>
        <p:txBody>
          <a:bodyPr/>
          <a:lstStyle/>
          <a:p>
            <a:r>
              <a:rPr lang="en-US" sz="3600" u="sng" dirty="0" smtClean="0"/>
              <a:t>Top Ten</a:t>
            </a:r>
            <a:r>
              <a:rPr lang="en-US" sz="3600" dirty="0" smtClean="0"/>
              <a:t> Attributes of Top-Performing Boards</a:t>
            </a:r>
            <a:endParaRPr lang="en-US" sz="3600" dirty="0"/>
          </a:p>
        </p:txBody>
      </p:sp>
      <p:pic>
        <p:nvPicPr>
          <p:cNvPr id="2052" name="Picture 4" descr="http://www.foodfitnessandfamilyblog.com/wp-content/uploads/2012/07/top10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9" t="67129" r="53418" b="10846"/>
          <a:stretch/>
        </p:blipFill>
        <p:spPr bwMode="auto">
          <a:xfrm>
            <a:off x="7391400" y="5257800"/>
            <a:ext cx="1357162" cy="114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25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6. Commitment to diversity</a:t>
            </a:r>
          </a:p>
          <a:p>
            <a:pPr marL="0" indent="0">
              <a:buNone/>
            </a:pPr>
            <a:r>
              <a:rPr lang="en-US" sz="3200" dirty="0" smtClean="0"/>
              <a:t>7. </a:t>
            </a:r>
            <a:r>
              <a:rPr lang="en-US" sz="3200" dirty="0"/>
              <a:t>Inspired case for private support</a:t>
            </a:r>
          </a:p>
          <a:p>
            <a:pPr marL="0" indent="0">
              <a:buNone/>
            </a:pPr>
            <a:r>
              <a:rPr lang="en-US" sz="3200" dirty="0"/>
              <a:t>8. Rich, deep culture of philanthropy</a:t>
            </a:r>
          </a:p>
          <a:p>
            <a:pPr marL="0" indent="0">
              <a:buNone/>
            </a:pPr>
            <a:r>
              <a:rPr lang="en-US" sz="3200" dirty="0"/>
              <a:t>9. Rigorous performance culture</a:t>
            </a:r>
          </a:p>
          <a:p>
            <a:pPr marL="0" indent="0">
              <a:buNone/>
            </a:pPr>
            <a:r>
              <a:rPr lang="en-US" sz="3200" dirty="0"/>
              <a:t>10</a:t>
            </a:r>
            <a:r>
              <a:rPr lang="en-US" sz="3200" dirty="0" smtClean="0"/>
              <a:t>. Commitment </a:t>
            </a:r>
            <a:r>
              <a:rPr lang="en-US" sz="3200" dirty="0"/>
              <a:t>to strategic planning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Attributes of Top-Performing Boards</a:t>
            </a:r>
            <a:endParaRPr lang="en-US" sz="3600" dirty="0"/>
          </a:p>
        </p:txBody>
      </p:sp>
      <p:pic>
        <p:nvPicPr>
          <p:cNvPr id="4" name="Picture 4" descr="http://www.foodfitnessandfamilyblog.com/wp-content/uploads/2012/07/top10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9" t="67129" r="53418" b="10846"/>
          <a:stretch/>
        </p:blipFill>
        <p:spPr bwMode="auto">
          <a:xfrm>
            <a:off x="7391400" y="5265821"/>
            <a:ext cx="1357162" cy="114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82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239985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en-US" sz="3600" dirty="0" smtClean="0"/>
              <a:t>To develop a self-evaluation tool to use in evaluating our board compared to other top-performing boards.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pic>
        <p:nvPicPr>
          <p:cNvPr id="4" name="Picture 2" descr="D:\Program Files\Microsoft Office2010\MEDIA\CAGCAT10\j0233018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267200"/>
            <a:ext cx="2040802" cy="207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61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4634753" cy="387781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Spark “real” discussion with board leaders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Set realistic goals for philanthropy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Encourage thinking about their own giving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“The Discussion”</a:t>
            </a:r>
            <a:endParaRPr lang="en-US" dirty="0"/>
          </a:p>
        </p:txBody>
      </p:sp>
      <p:pic>
        <p:nvPicPr>
          <p:cNvPr id="2058" name="Picture 10" descr="C:\Users\Mark\AppData\Local\Microsoft\Windows\INetCache\IE\Y3GSHB3W\MP90040033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140" y="2286000"/>
            <a:ext cx="3901440" cy="259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33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/>
          </a:p>
          <a:p>
            <a:pPr marL="0" indent="0" algn="ctr">
              <a:buNone/>
            </a:pPr>
            <a:r>
              <a:rPr lang="en-US" sz="6600" dirty="0" smtClean="0"/>
              <a:t>It depends</a:t>
            </a:r>
            <a:endParaRPr lang="en-US" sz="6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What are the attributes of top</a:t>
            </a:r>
            <a:br>
              <a:rPr lang="en-US" sz="4000" dirty="0" smtClean="0"/>
            </a:br>
            <a:r>
              <a:rPr lang="en-US" sz="4000" dirty="0" smtClean="0"/>
              <a:t>performing boards?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1884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2248347"/>
            <a:ext cx="6844552" cy="38778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 smtClean="0"/>
              <a:t> Advisory</a:t>
            </a:r>
          </a:p>
          <a:p>
            <a:pPr marL="0" indent="0">
              <a:buNone/>
            </a:pPr>
            <a:r>
              <a:rPr lang="en-US" sz="3600" dirty="0" smtClean="0"/>
              <a:t> Advocacy</a:t>
            </a:r>
          </a:p>
          <a:p>
            <a:pPr marL="0" indent="0">
              <a:buNone/>
            </a:pPr>
            <a:r>
              <a:rPr lang="en-US" sz="3600" dirty="0" smtClean="0"/>
              <a:t> Philanthropic</a:t>
            </a:r>
          </a:p>
          <a:p>
            <a:pPr marL="0" indent="0">
              <a:buNone/>
            </a:pPr>
            <a:r>
              <a:rPr lang="en-US" sz="3600" dirty="0"/>
              <a:t> </a:t>
            </a:r>
            <a:r>
              <a:rPr lang="en-US" sz="3600" dirty="0" smtClean="0"/>
              <a:t>Governing</a:t>
            </a:r>
          </a:p>
          <a:p>
            <a:pPr marL="0" indent="0">
              <a:buNone/>
            </a:pPr>
            <a:r>
              <a:rPr lang="en-US" sz="3600" dirty="0" smtClean="0"/>
              <a:t> All of the Above </a:t>
            </a:r>
          </a:p>
          <a:p>
            <a:pPr marL="0" indent="0">
              <a:buNone/>
            </a:pPr>
            <a:r>
              <a:rPr lang="en-US" sz="3600" dirty="0" smtClean="0"/>
              <a:t> Other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490" y="1578686"/>
            <a:ext cx="7756263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 your board?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95800"/>
            <a:ext cx="2911475" cy="194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93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2248347"/>
            <a:ext cx="5549152" cy="3877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 </a:t>
            </a:r>
            <a:r>
              <a:rPr lang="en-US" sz="4400" dirty="0"/>
              <a:t>Mature</a:t>
            </a:r>
          </a:p>
          <a:p>
            <a:pPr marL="0" indent="0">
              <a:buNone/>
            </a:pPr>
            <a:r>
              <a:rPr lang="en-US" sz="4400" dirty="0"/>
              <a:t> Emerging</a:t>
            </a:r>
          </a:p>
          <a:p>
            <a:pPr marL="0" indent="0">
              <a:buNone/>
            </a:pPr>
            <a:r>
              <a:rPr lang="en-US" sz="4400" dirty="0"/>
              <a:t> Start-up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your board?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49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91399" y="577405"/>
            <a:ext cx="1538377" cy="300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2400" y="533400"/>
            <a:ext cx="8823325" cy="5834063"/>
            <a:chOff x="96" y="336"/>
            <a:chExt cx="5558" cy="3675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336"/>
              <a:ext cx="5558" cy="3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336"/>
              <a:ext cx="5563" cy="3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715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420444"/>
          </a:xfrm>
        </p:spPr>
        <p:txBody>
          <a:bodyPr>
            <a:noAutofit/>
          </a:bodyPr>
          <a:lstStyle/>
          <a:p>
            <a:r>
              <a:rPr lang="en-US" sz="3600" dirty="0" smtClean="0"/>
              <a:t>Attributes of Top-Performing Boards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5" t="25929" r="20094" b="15466"/>
          <a:stretch/>
        </p:blipFill>
        <p:spPr bwMode="auto">
          <a:xfrm>
            <a:off x="162730" y="1105768"/>
            <a:ext cx="8828870" cy="5444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76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262845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500" b="1" dirty="0" smtClean="0"/>
              <a:t>The </a:t>
            </a:r>
            <a:r>
              <a:rPr lang="en-US" sz="4500" b="1" dirty="0"/>
              <a:t>optimal chancellor/president would exhibit</a:t>
            </a:r>
          </a:p>
          <a:p>
            <a:pPr marL="0" indent="0">
              <a:buNone/>
            </a:pPr>
            <a:r>
              <a:rPr lang="en-US" sz="4500" b="1" dirty="0"/>
              <a:t>the following leadership characteristics:</a:t>
            </a:r>
          </a:p>
          <a:p>
            <a:pPr marL="0" indent="0">
              <a:buNone/>
            </a:pPr>
            <a:r>
              <a:rPr lang="en-US" sz="4400" dirty="0"/>
              <a:t>1. Visionary</a:t>
            </a:r>
          </a:p>
          <a:p>
            <a:pPr marL="0" indent="0">
              <a:buNone/>
            </a:pPr>
            <a:r>
              <a:rPr lang="en-US" sz="4400" dirty="0"/>
              <a:t>2. Inclusive – builds relationships – consensus builder</a:t>
            </a:r>
          </a:p>
          <a:p>
            <a:pPr marL="0" indent="0">
              <a:buNone/>
            </a:pPr>
            <a:r>
              <a:rPr lang="en-US" sz="4400" dirty="0"/>
              <a:t>3. Focused – sense of urgency</a:t>
            </a:r>
          </a:p>
          <a:p>
            <a:pPr marL="0" indent="0">
              <a:buNone/>
            </a:pPr>
            <a:r>
              <a:rPr lang="en-US" sz="4400" dirty="0"/>
              <a:t>4. Inspiring – communicator</a:t>
            </a:r>
          </a:p>
          <a:p>
            <a:pPr marL="0" indent="0">
              <a:buNone/>
            </a:pPr>
            <a:r>
              <a:rPr lang="en-US" sz="4400" dirty="0"/>
              <a:t>5. Commitment to excellence – high standards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Sample Attribute: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600" dirty="0" smtClean="0"/>
              <a:t>1. Exceptional </a:t>
            </a:r>
            <a:r>
              <a:rPr lang="en-US" sz="3600" dirty="0"/>
              <a:t>university leadership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5392253"/>
            <a:ext cx="7620000" cy="92333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numCol="3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• Humble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• Sense of humor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• Patience</a:t>
            </a:r>
          </a:p>
          <a:p>
            <a:r>
              <a:rPr lang="en-US" dirty="0">
                <a:solidFill>
                  <a:schemeClr val="bg1"/>
                </a:solidFill>
              </a:rPr>
              <a:t>• Dynamic</a:t>
            </a:r>
          </a:p>
          <a:p>
            <a:r>
              <a:rPr lang="en-US" dirty="0">
                <a:solidFill>
                  <a:schemeClr val="bg1"/>
                </a:solidFill>
              </a:rPr>
              <a:t>• Embracing</a:t>
            </a:r>
          </a:p>
          <a:p>
            <a:r>
              <a:rPr lang="en-US" dirty="0">
                <a:solidFill>
                  <a:schemeClr val="bg1"/>
                </a:solidFill>
              </a:rPr>
              <a:t>• Long-term view</a:t>
            </a:r>
          </a:p>
          <a:p>
            <a:r>
              <a:rPr lang="en-US" dirty="0">
                <a:solidFill>
                  <a:schemeClr val="bg1"/>
                </a:solidFill>
              </a:rPr>
              <a:t>• Belief in partnerships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02920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PARKING LOT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95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7" b="13525"/>
          <a:stretch/>
        </p:blipFill>
        <p:spPr bwMode="auto">
          <a:xfrm>
            <a:off x="6400800" y="3429000"/>
            <a:ext cx="2307803" cy="1785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31947"/>
            <a:ext cx="7315200" cy="4076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The optimal board member would …</a:t>
            </a:r>
          </a:p>
          <a:p>
            <a:pPr marL="777240" lvl="2" indent="0">
              <a:buNone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Provide philanthropic leadership</a:t>
            </a:r>
          </a:p>
          <a:p>
            <a:pPr marL="1090613" lvl="2" indent="-314325">
              <a:buNone/>
              <a:tabLst>
                <a:tab pos="738188" algn="l"/>
              </a:tabLst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Enthusiastically support the mission  &amp; vision</a:t>
            </a:r>
          </a:p>
          <a:p>
            <a:pPr marL="777240" lvl="2" indent="0">
              <a:buNone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Ensure ethical integrity</a:t>
            </a:r>
          </a:p>
          <a:p>
            <a:pPr marL="1051560" lvl="2" indent="-274638">
              <a:buNone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Support the executive director</a:t>
            </a:r>
          </a:p>
          <a:p>
            <a:pPr marL="1144588" lvl="2" indent="-368300">
              <a:buNone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800" dirty="0" smtClean="0"/>
              <a:t> </a:t>
            </a:r>
            <a:r>
              <a:rPr lang="en-US" sz="2400" dirty="0" smtClean="0"/>
              <a:t>Enhance the organization’s public standing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Passionate, committed volunteers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27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 smtClean="0"/>
              <a:t>The optimal board would …</a:t>
            </a:r>
          </a:p>
          <a:p>
            <a:pPr marL="1124903" lvl="2" indent="-347663">
              <a:buNone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dirty="0" smtClean="0"/>
              <a:t> </a:t>
            </a:r>
            <a:r>
              <a:rPr lang="en-US" sz="2400" dirty="0" smtClean="0"/>
              <a:t>Set and clarify the mission and purpose of the board</a:t>
            </a:r>
          </a:p>
          <a:p>
            <a:pPr marL="777240" lvl="2" indent="0">
              <a:buNone/>
            </a:pPr>
            <a:r>
              <a:rPr lang="en-US" sz="2800" dirty="0" smtClean="0"/>
              <a:t></a:t>
            </a:r>
            <a:r>
              <a:rPr lang="en-US" sz="2400" dirty="0" smtClean="0"/>
              <a:t> Support the executive director</a:t>
            </a:r>
          </a:p>
          <a:p>
            <a:pPr marL="777240" lvl="2" indent="0">
              <a:buNone/>
            </a:pPr>
            <a:r>
              <a:rPr lang="en-US" sz="2800" dirty="0" smtClean="0"/>
              <a:t></a:t>
            </a:r>
            <a:r>
              <a:rPr lang="en-US" sz="2400" dirty="0" smtClean="0"/>
              <a:t> Provide input on programs</a:t>
            </a:r>
          </a:p>
          <a:p>
            <a:pPr marL="777240" lvl="2" indent="0">
              <a:buNone/>
            </a:pPr>
            <a:r>
              <a:rPr lang="en-US" sz="2800" dirty="0" smtClean="0"/>
              <a:t></a:t>
            </a:r>
            <a:r>
              <a:rPr lang="en-US" sz="2400" dirty="0" smtClean="0"/>
              <a:t> Ensure good management</a:t>
            </a:r>
          </a:p>
          <a:p>
            <a:pPr marL="1124903" lvl="2" indent="-347663">
              <a:buNone/>
            </a:pPr>
            <a:r>
              <a:rPr lang="en-US" sz="2800" dirty="0" smtClean="0"/>
              <a:t></a:t>
            </a:r>
            <a:r>
              <a:rPr lang="en-US" sz="2400" dirty="0" smtClean="0"/>
              <a:t> Relate organization to community and community to organization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3. Clear sense of responsibilities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8087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484" y="2128275"/>
            <a:ext cx="7745505" cy="38778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The optimal professional staff member is …</a:t>
            </a:r>
          </a:p>
          <a:p>
            <a:pPr marL="777240" lvl="2" indent="0">
              <a:buNone/>
            </a:pPr>
            <a:r>
              <a:rPr lang="en-US" sz="2800" dirty="0" smtClean="0"/>
              <a:t></a:t>
            </a:r>
            <a:r>
              <a:rPr lang="en-US" sz="2400" dirty="0" smtClean="0"/>
              <a:t> Invested in the organization</a:t>
            </a:r>
          </a:p>
          <a:p>
            <a:pPr marL="777240" lvl="2" indent="0">
              <a:buNone/>
            </a:pPr>
            <a:r>
              <a:rPr lang="en-US" sz="2800" dirty="0" smtClean="0"/>
              <a:t></a:t>
            </a:r>
            <a:r>
              <a:rPr lang="en-US" sz="2400" dirty="0" smtClean="0"/>
              <a:t> Value-based and principle-centered</a:t>
            </a:r>
          </a:p>
          <a:p>
            <a:pPr marL="777240" lvl="2" indent="0">
              <a:buNone/>
            </a:pPr>
            <a:r>
              <a:rPr lang="en-US" sz="2800" dirty="0" smtClean="0"/>
              <a:t></a:t>
            </a:r>
            <a:r>
              <a:rPr lang="en-US" sz="2400" dirty="0" smtClean="0"/>
              <a:t> Performance-driven</a:t>
            </a:r>
          </a:p>
          <a:p>
            <a:pPr marL="1123950" lvl="2" indent="-347663">
              <a:buNone/>
            </a:pPr>
            <a:r>
              <a:rPr lang="en-US" sz="2800" dirty="0" smtClean="0"/>
              <a:t> </a:t>
            </a:r>
            <a:r>
              <a:rPr lang="en-US" sz="2400" dirty="0" smtClean="0"/>
              <a:t>Comfortable both leading teams and being a team member </a:t>
            </a:r>
          </a:p>
          <a:p>
            <a:pPr marL="1124903" lvl="2" indent="-347663">
              <a:buNone/>
            </a:pPr>
            <a:r>
              <a:rPr lang="en-US" sz="2800" dirty="0" smtClean="0"/>
              <a:t></a:t>
            </a:r>
            <a:r>
              <a:rPr lang="en-US" sz="2400" dirty="0" smtClean="0"/>
              <a:t> Inspirational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998310" cy="1054250"/>
          </a:xfrm>
        </p:spPr>
        <p:txBody>
          <a:bodyPr>
            <a:noAutofit/>
          </a:bodyPr>
          <a:lstStyle/>
          <a:p>
            <a:r>
              <a:rPr lang="en-US" sz="3600" dirty="0" smtClean="0"/>
              <a:t>4. </a:t>
            </a:r>
            <a:r>
              <a:rPr lang="en-US" sz="4000" dirty="0" smtClean="0"/>
              <a:t>Enterprising &amp; effective professional staff</a:t>
            </a:r>
            <a:endParaRPr lang="en-US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94" b="17913"/>
          <a:stretch/>
        </p:blipFill>
        <p:spPr bwMode="auto">
          <a:xfrm>
            <a:off x="5442527" y="4775484"/>
            <a:ext cx="3015673" cy="192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794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2248347"/>
            <a:ext cx="8063753" cy="4457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The optimal board would …</a:t>
            </a:r>
          </a:p>
          <a:p>
            <a:pPr lvl="2">
              <a:buFont typeface="Book Antiqua" panose="02040602050305030304" pitchFamily="18" charset="0"/>
              <a:buChar char="□"/>
            </a:pPr>
            <a:r>
              <a:rPr lang="en-US" sz="2400" dirty="0" smtClean="0"/>
              <a:t>Be aware of programs and ensure that priorities are being met</a:t>
            </a:r>
          </a:p>
          <a:p>
            <a:pPr lvl="2">
              <a:buFont typeface="Book Antiqua" panose="02040602050305030304" pitchFamily="18" charset="0"/>
              <a:buChar char="□"/>
            </a:pPr>
            <a:r>
              <a:rPr lang="en-US" sz="2400" dirty="0" smtClean="0"/>
              <a:t>Engage with major constituencies (in concert with the director)</a:t>
            </a:r>
          </a:p>
          <a:p>
            <a:pPr lvl="2">
              <a:buFont typeface="Book Antiqua" panose="02040602050305030304" pitchFamily="18" charset="0"/>
              <a:buChar char="□"/>
            </a:pPr>
            <a:r>
              <a:rPr lang="en-US" sz="2400" dirty="0" smtClean="0"/>
              <a:t>Ensure mission accuracy</a:t>
            </a:r>
          </a:p>
          <a:p>
            <a:pPr lvl="2">
              <a:buFont typeface="Book Antiqua" panose="02040602050305030304" pitchFamily="18" charset="0"/>
              <a:buChar char="□"/>
            </a:pPr>
            <a:r>
              <a:rPr lang="en-US" sz="2400" dirty="0" smtClean="0"/>
              <a:t>Remain informed about issues and challenges</a:t>
            </a:r>
          </a:p>
          <a:p>
            <a:pPr lvl="2">
              <a:buFont typeface="Book Antiqua" panose="02040602050305030304" pitchFamily="18" charset="0"/>
              <a:buChar char="□"/>
            </a:pPr>
            <a:r>
              <a:rPr lang="en-US" sz="2400" dirty="0" smtClean="0"/>
              <a:t>Participate in the strategic planning process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 </a:t>
            </a:r>
            <a:r>
              <a:rPr lang="en-US" sz="4000" dirty="0" smtClean="0"/>
              <a:t>In touch with the mission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4344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7745505" cy="43048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The optimal board would …</a:t>
            </a:r>
          </a:p>
          <a:p>
            <a:pPr marL="1103948" lvl="2" indent="-327025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Have leadership, membership, and professional staff  reflecting the diversity of the organization and the community</a:t>
            </a:r>
          </a:p>
          <a:p>
            <a:pPr marL="1103948" lvl="2" indent="-327025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Produce an annual report that highlights diversity</a:t>
            </a:r>
          </a:p>
          <a:p>
            <a:pPr marL="1103948" lvl="2" indent="-327025">
              <a:buNone/>
            </a:pPr>
            <a:r>
              <a:rPr lang="en-US" sz="2400" dirty="0" smtClean="0"/>
              <a:t> Feature board presentations and events that strategically incorporate diversity</a:t>
            </a:r>
          </a:p>
          <a:p>
            <a:pPr marL="1103948" lvl="2" indent="-327025">
              <a:buNone/>
            </a:pPr>
            <a:r>
              <a:rPr lang="en-US" sz="2400" dirty="0" smtClean="0"/>
              <a:t> Offer diversity training for managers and staff</a:t>
            </a:r>
          </a:p>
          <a:p>
            <a:pPr marL="1103948" lvl="2" indent="-327025">
              <a:buNone/>
            </a:pPr>
            <a:r>
              <a:rPr lang="en-US" sz="2400" dirty="0" smtClean="0"/>
              <a:t> Create programs and awards that recognize and celebrate diversity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r>
              <a:rPr lang="en-US" sz="4400" dirty="0" smtClean="0"/>
              <a:t>. Commitment to diversity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6647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 smtClean="0"/>
              <a:t>The ideal case for private support would be …</a:t>
            </a:r>
          </a:p>
          <a:p>
            <a:pPr marL="777240" lvl="2" indent="0">
              <a:buNone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800" dirty="0" smtClean="0"/>
              <a:t> Visionary and bold</a:t>
            </a:r>
          </a:p>
          <a:p>
            <a:pPr marL="777240" lvl="2" indent="0">
              <a:buNone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800" dirty="0" smtClean="0"/>
              <a:t> Unique and distinctive</a:t>
            </a:r>
          </a:p>
          <a:p>
            <a:pPr marL="777240" lvl="2" indent="0">
              <a:buNone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800" dirty="0" smtClean="0"/>
              <a:t> Inspirational</a:t>
            </a:r>
          </a:p>
          <a:p>
            <a:pPr marL="777240" lvl="2" indent="0">
              <a:buNone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800" dirty="0" smtClean="0"/>
              <a:t> Impactful</a:t>
            </a:r>
          </a:p>
          <a:p>
            <a:pPr marL="777240" lvl="2" indent="0">
              <a:buNone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800" dirty="0" smtClean="0"/>
              <a:t> Believable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7. Inspired case for private support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733800"/>
            <a:ext cx="4400550" cy="294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3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The optimal board would have …</a:t>
            </a:r>
          </a:p>
          <a:p>
            <a:pPr marL="777240" lvl="2" indent="0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Philanthropy as a core part of its mission</a:t>
            </a:r>
          </a:p>
          <a:p>
            <a:pPr marL="1143000" lvl="3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Board members providing philanthropic     leadership</a:t>
            </a:r>
          </a:p>
          <a:p>
            <a:pPr marL="1169035" lvl="2" indent="-392113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Consecutive years of philanthropic success (long history)</a:t>
            </a:r>
          </a:p>
          <a:p>
            <a:pPr marL="1143000" lvl="3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Full range of giving programs (events, legacy, etc.)</a:t>
            </a:r>
          </a:p>
          <a:p>
            <a:pPr marL="777240" lvl="2" indent="0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Broad-based constituent giving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8. Culture of philanthropy</a:t>
            </a:r>
            <a:endParaRPr lang="en-US" sz="4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1" b="14130"/>
          <a:stretch/>
        </p:blipFill>
        <p:spPr bwMode="auto">
          <a:xfrm>
            <a:off x="6781800" y="5257800"/>
            <a:ext cx="1828800" cy="128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918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The optimal board would …</a:t>
            </a:r>
          </a:p>
          <a:p>
            <a:pPr marL="1174115" lvl="2" indent="-396875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Focus on continuous improvement and metrics</a:t>
            </a:r>
          </a:p>
          <a:p>
            <a:pPr marL="1174115" lvl="2" indent="-396875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Commit to fact-based analysis and decision-making</a:t>
            </a:r>
          </a:p>
          <a:p>
            <a:pPr marL="777240" lvl="2" indent="0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Challenge existing ideas</a:t>
            </a:r>
          </a:p>
          <a:p>
            <a:pPr marL="777240" lvl="2" indent="0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Be willing to learn from peers (best practices)</a:t>
            </a:r>
          </a:p>
          <a:p>
            <a:pPr marL="777240" lvl="2" indent="0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sz="2400" dirty="0" smtClean="0"/>
              <a:t> Have a vital sense of urgency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 </a:t>
            </a:r>
            <a:r>
              <a:rPr lang="en-US" sz="4400" dirty="0" smtClean="0"/>
              <a:t>Rigorous performance culture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0253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Approves and embraces the planning process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Ensures </a:t>
            </a:r>
            <a:r>
              <a:rPr lang="en-US" dirty="0"/>
              <a:t>that all constituencies are involved and fairly heard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Ensures a balance among scale and scope, innovation and constraints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Gives </a:t>
            </a:r>
            <a:r>
              <a:rPr lang="en-US" dirty="0"/>
              <a:t>permission to eliminate, cut back or say no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Contributes to envisioning and prioritizing as well as succession planning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10. Commitment to strategic planning</a:t>
            </a:r>
          </a:p>
        </p:txBody>
      </p:sp>
    </p:spTree>
    <p:extLst>
      <p:ext uri="{BB962C8B-B14F-4D97-AF65-F5344CB8AC3E}">
        <p14:creationId xmlns:p14="http://schemas.microsoft.com/office/powerpoint/2010/main" val="273846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 rotWithShape="1">
          <a:blip r:embed="rId2" cstate="print"/>
          <a:srcRect l="4265" t="4074" r="10287" b="4558"/>
          <a:stretch/>
        </p:blipFill>
        <p:spPr bwMode="auto">
          <a:xfrm rot="16200000">
            <a:off x="2089095" y="-669872"/>
            <a:ext cx="4981576" cy="824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6414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optimal board would …</a:t>
            </a:r>
          </a:p>
          <a:p>
            <a:pPr marL="1124903" lvl="2" indent="-347663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dirty="0" smtClean="0"/>
              <a:t> Approve and embrace the planning process</a:t>
            </a:r>
          </a:p>
          <a:p>
            <a:pPr marL="1090613" lvl="2" indent="-314325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dirty="0" smtClean="0"/>
              <a:t> Ensure that all constituencies are involved and fairly heard</a:t>
            </a:r>
          </a:p>
          <a:p>
            <a:pPr marL="1090613" lvl="2" indent="-314325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dirty="0" smtClean="0"/>
              <a:t> Ensure a balance among scale and scope, innovation and constraints</a:t>
            </a:r>
          </a:p>
          <a:p>
            <a:pPr marL="1090613" lvl="2" indent="-314325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dirty="0" smtClean="0"/>
              <a:t> Give permission to eliminate, cut back or say no</a:t>
            </a:r>
          </a:p>
          <a:p>
            <a:pPr marL="1090613" lvl="2" indent="-314325">
              <a:buNone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</a:t>
            </a:r>
            <a:r>
              <a:rPr lang="en-US" dirty="0" smtClean="0"/>
              <a:t> Contribute to envisioning and prioritizing as well as succession planning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0156"/>
            <a:ext cx="7758953" cy="105425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10. Commitment to strategic planning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2" t="13128" r="17305" b="12180"/>
          <a:stretch/>
        </p:blipFill>
        <p:spPr bwMode="auto">
          <a:xfrm>
            <a:off x="-1" y="0"/>
            <a:ext cx="9110427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5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7182</TotalTime>
  <Words>886</Words>
  <Application>Microsoft Office PowerPoint</Application>
  <PresentationFormat>On-screen Show (4:3)</PresentationFormat>
  <Paragraphs>182</Paragraphs>
  <Slides>31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Hardcover</vt:lpstr>
      <vt:lpstr>Tapping Into the  Power of Top  Performing Boards </vt:lpstr>
      <vt:lpstr>Mark Aydelotte</vt:lpstr>
      <vt:lpstr>PowerPoint Presentation</vt:lpstr>
      <vt:lpstr>PowerPoint Presentation</vt:lpstr>
      <vt:lpstr>PowerPoint Presentation</vt:lpstr>
      <vt:lpstr>PowerPoint Presentation</vt:lpstr>
      <vt:lpstr>What we need</vt:lpstr>
      <vt:lpstr>Typical Development Activities</vt:lpstr>
      <vt:lpstr>Consider Giving Patterns</vt:lpstr>
      <vt:lpstr>The UC Irvine Study</vt:lpstr>
      <vt:lpstr>Top Ten Attributes of Top-Performing Boards</vt:lpstr>
      <vt:lpstr>Attributes of Top-Performing Boards</vt:lpstr>
      <vt:lpstr>Goal</vt:lpstr>
      <vt:lpstr>“The Discussion”</vt:lpstr>
      <vt:lpstr>What are the attributes of top performing boards?</vt:lpstr>
      <vt:lpstr>Is your board? </vt:lpstr>
      <vt:lpstr>Is your board?</vt:lpstr>
      <vt:lpstr>PowerPoint Presentation</vt:lpstr>
      <vt:lpstr>Attributes of Top-Performing Boards</vt:lpstr>
      <vt:lpstr>Sample Attribute: 1. Exceptional university leadership</vt:lpstr>
      <vt:lpstr>2. Passionate, committed volunteers</vt:lpstr>
      <vt:lpstr>3. Clear sense of responsibilities</vt:lpstr>
      <vt:lpstr>4. Enterprising &amp; effective professional staff</vt:lpstr>
      <vt:lpstr>5. In touch with the mission</vt:lpstr>
      <vt:lpstr>6. Commitment to diversity</vt:lpstr>
      <vt:lpstr>7. Inspired case for private support</vt:lpstr>
      <vt:lpstr>8. Culture of philanthropy</vt:lpstr>
      <vt:lpstr>9. Rigorous performance culture</vt:lpstr>
      <vt:lpstr>10. Commitment to strategic planning</vt:lpstr>
      <vt:lpstr>PowerPoint Presentation</vt:lpstr>
      <vt:lpstr>10. Commitment to strategic planning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Attributes of Top-Performing Boards</dc:title>
  <dc:creator>Mark Aydelotte</dc:creator>
  <cp:lastModifiedBy>Mark</cp:lastModifiedBy>
  <cp:revision>49</cp:revision>
  <dcterms:created xsi:type="dcterms:W3CDTF">2011-03-25T03:42:32Z</dcterms:created>
  <dcterms:modified xsi:type="dcterms:W3CDTF">2015-07-21T03:54:09Z</dcterms:modified>
</cp:coreProperties>
</file>