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80" r:id="rId1"/>
  </p:sldMasterIdLst>
  <p:notesMasterIdLst>
    <p:notesMasterId r:id="rId53"/>
  </p:notesMasterIdLst>
  <p:handoutMasterIdLst>
    <p:handoutMasterId r:id="rId54"/>
  </p:handoutMasterIdLst>
  <p:sldIdLst>
    <p:sldId id="264" r:id="rId2"/>
    <p:sldId id="419" r:id="rId3"/>
    <p:sldId id="420" r:id="rId4"/>
    <p:sldId id="421" r:id="rId5"/>
    <p:sldId id="422" r:id="rId6"/>
    <p:sldId id="445" r:id="rId7"/>
    <p:sldId id="447" r:id="rId8"/>
    <p:sldId id="446" r:id="rId9"/>
    <p:sldId id="449" r:id="rId10"/>
    <p:sldId id="450" r:id="rId11"/>
    <p:sldId id="423" r:id="rId12"/>
    <p:sldId id="424" r:id="rId13"/>
    <p:sldId id="425" r:id="rId14"/>
    <p:sldId id="426" r:id="rId15"/>
    <p:sldId id="427" r:id="rId16"/>
    <p:sldId id="451" r:id="rId17"/>
    <p:sldId id="387" r:id="rId18"/>
    <p:sldId id="452" r:id="rId19"/>
    <p:sldId id="453" r:id="rId20"/>
    <p:sldId id="388" r:id="rId21"/>
    <p:sldId id="389" r:id="rId22"/>
    <p:sldId id="402" r:id="rId23"/>
    <p:sldId id="390" r:id="rId24"/>
    <p:sldId id="391" r:id="rId25"/>
    <p:sldId id="400" r:id="rId26"/>
    <p:sldId id="392" r:id="rId27"/>
    <p:sldId id="393" r:id="rId28"/>
    <p:sldId id="394" r:id="rId29"/>
    <p:sldId id="395" r:id="rId30"/>
    <p:sldId id="438" r:id="rId31"/>
    <p:sldId id="439" r:id="rId32"/>
    <p:sldId id="440" r:id="rId33"/>
    <p:sldId id="408" r:id="rId34"/>
    <p:sldId id="403" r:id="rId35"/>
    <p:sldId id="409" r:id="rId36"/>
    <p:sldId id="442" r:id="rId37"/>
    <p:sldId id="411" r:id="rId38"/>
    <p:sldId id="410" r:id="rId39"/>
    <p:sldId id="406" r:id="rId40"/>
    <p:sldId id="412" r:id="rId41"/>
    <p:sldId id="413" r:id="rId42"/>
    <p:sldId id="429" r:id="rId43"/>
    <p:sldId id="417" r:id="rId44"/>
    <p:sldId id="441" r:id="rId45"/>
    <p:sldId id="414" r:id="rId46"/>
    <p:sldId id="405" r:id="rId47"/>
    <p:sldId id="428" r:id="rId48"/>
    <p:sldId id="435" r:id="rId49"/>
    <p:sldId id="416" r:id="rId50"/>
    <p:sldId id="436" r:id="rId51"/>
    <p:sldId id="332" r:id="rId52"/>
  </p:sldIdLst>
  <p:sldSz cx="9144000" cy="6858000" type="screen4x3"/>
  <p:notesSz cx="7010400" cy="9296400"/>
  <p:embeddedFontLst>
    <p:embeddedFont>
      <p:font typeface="Franklin Gothic Medium" panose="020B0603020102020204" pitchFamily="34" charset="0"/>
      <p:regular r:id="rId55"/>
      <p:italic r:id="rId56"/>
    </p:embeddedFont>
    <p:embeddedFont>
      <p:font typeface="Franklin Gothic Book" panose="020B0503020102020204" pitchFamily="34" charset="0"/>
      <p:regular r:id="rId57"/>
      <p:italic r:id="rId58"/>
    </p:embeddedFont>
    <p:embeddedFont>
      <p:font typeface="Wingdings 2" panose="05020102010507070707" pitchFamily="18" charset="2"/>
      <p:regular r:id="rId59"/>
    </p:embeddedFont>
  </p:embeddedFontLst>
  <p:custDataLst>
    <p:tags r:id="rId60"/>
  </p:custDataLst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2400" kern="1200">
        <a:solidFill>
          <a:schemeClr val="hlink"/>
        </a:solidFill>
        <a:latin typeface="Arial" charset="0"/>
        <a:ea typeface="+mn-ea"/>
        <a:cs typeface="Arial" charset="0"/>
      </a:defRPr>
    </a:lvl1pPr>
    <a:lvl2pPr marL="457200" algn="r" rtl="0" fontAlgn="base">
      <a:spcBef>
        <a:spcPct val="0"/>
      </a:spcBef>
      <a:spcAft>
        <a:spcPct val="0"/>
      </a:spcAft>
      <a:defRPr sz="2400" kern="1200">
        <a:solidFill>
          <a:schemeClr val="hlink"/>
        </a:solidFill>
        <a:latin typeface="Arial" charset="0"/>
        <a:ea typeface="+mn-ea"/>
        <a:cs typeface="Arial" charset="0"/>
      </a:defRPr>
    </a:lvl2pPr>
    <a:lvl3pPr marL="914400" algn="r" rtl="0" fontAlgn="base">
      <a:spcBef>
        <a:spcPct val="0"/>
      </a:spcBef>
      <a:spcAft>
        <a:spcPct val="0"/>
      </a:spcAft>
      <a:defRPr sz="2400" kern="1200">
        <a:solidFill>
          <a:schemeClr val="hlink"/>
        </a:solidFill>
        <a:latin typeface="Arial" charset="0"/>
        <a:ea typeface="+mn-ea"/>
        <a:cs typeface="Arial" charset="0"/>
      </a:defRPr>
    </a:lvl3pPr>
    <a:lvl4pPr marL="1371600" algn="r" rtl="0" fontAlgn="base">
      <a:spcBef>
        <a:spcPct val="0"/>
      </a:spcBef>
      <a:spcAft>
        <a:spcPct val="0"/>
      </a:spcAft>
      <a:defRPr sz="2400" kern="1200">
        <a:solidFill>
          <a:schemeClr val="hlink"/>
        </a:solidFill>
        <a:latin typeface="Arial" charset="0"/>
        <a:ea typeface="+mn-ea"/>
        <a:cs typeface="Arial" charset="0"/>
      </a:defRPr>
    </a:lvl4pPr>
    <a:lvl5pPr marL="1828800" algn="r" rtl="0" fontAlgn="base">
      <a:spcBef>
        <a:spcPct val="0"/>
      </a:spcBef>
      <a:spcAft>
        <a:spcPct val="0"/>
      </a:spcAft>
      <a:defRPr sz="2400" kern="1200">
        <a:solidFill>
          <a:schemeClr val="hlink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hlink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hlink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hlink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hlink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6600FF"/>
    <a:srgbClr val="009999"/>
    <a:srgbClr val="FF3300"/>
    <a:srgbClr val="FF6633"/>
    <a:srgbClr val="F8F8F8"/>
    <a:srgbClr val="FFFF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25" autoAdjust="0"/>
    <p:restoredTop sz="93494" autoAdjust="0"/>
  </p:normalViewPr>
  <p:slideViewPr>
    <p:cSldViewPr>
      <p:cViewPr>
        <p:scale>
          <a:sx n="116" d="100"/>
          <a:sy n="116" d="100"/>
        </p:scale>
        <p:origin x="-1410" y="234"/>
      </p:cViewPr>
      <p:guideLst>
        <p:guide orient="horz" pos="1920"/>
        <p:guide orient="horz" pos="1776"/>
        <p:guide orient="horz" pos="1728"/>
        <p:guide pos="2112"/>
        <p:guide pos="1056"/>
        <p:guide pos="960"/>
        <p:guide pos="22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806" y="-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defTabSz="931863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The Leading Web Economic Indicators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0CA9809E-9383-462F-ACB0-675F77BDC0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58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ctr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A9F81BAB-4624-483B-97A7-CE3343C2EE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850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9067D1-430F-4C1F-8B65-1504DC326B3C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399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E07DDC-3DE1-41C6-977B-D1B147488B4D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0013A8-324C-4124-9D4B-6AB450A7E75F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EDD8BF-7E36-4A8F-A75F-823D55DA81C4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BFF071-EBCA-4F59-B5C4-000231E56CDA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8AB1D6-20EE-4B68-97A0-8FF065A8B5F9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AB4DEE-9223-4E6C-B3A9-973E255061B7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97E83D-F4C4-4E6A-9751-824A75AA6263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D1547F-ADE5-4ADA-B76B-E03F5A3A44AF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EFE875-2F85-4190-B13D-85949DD653F0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CB57FB-F1F1-48A5-A581-C921DB740A6B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CB57FB-F1F1-48A5-A581-C921DB740A6B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CB57FB-F1F1-48A5-A581-C921DB740A6B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CB57FB-F1F1-48A5-A581-C921DB740A6B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CB57FB-F1F1-48A5-A581-C921DB740A6B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434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D5CC6E-E395-404C-B54D-3025CB00F3DC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BB33AE-98FE-4220-A41E-294199F26A72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C67ADF-8C3D-4522-9B8D-A118AC0F99DE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81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DF64B4-3596-48CF-A2EE-C9816936FDF2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A32CA7-3729-4B7B-8C6E-97AEAA219026}" type="slidenum">
              <a:rPr lang="en-US" smtClean="0"/>
              <a:pPr/>
              <a:t>47</a:t>
            </a:fld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82502-E91E-4B00-8ED6-923C455DE2AC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1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DFDED-0035-454D-B4E0-D21D0023C3AB}" type="slidenum">
              <a:rPr lang="en-US" smtClean="0"/>
              <a:pPr/>
              <a:t>50</a:t>
            </a:fld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81BAB-4624-483B-97A7-CE3343C2EE15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90EB-57B4-482C-85F7-FC350CCD866E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State University, Fresno University Communications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5949-2F12-4700-8AC2-06783B98A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A41-FB46-4464-907C-EB736747A764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State University, Fresno University Communications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AB0E-C630-4E00-967B-E51435C1B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45-ACE2-46A6-BADD-F78F5EF6028B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State University, Fresno University Communications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EF67-BA19-4DC9-8DAC-01B58B8622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54564-BA0E-4647-A0C9-E60EA5CDAB47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State University, Fresno University Communications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3E695-605C-4D2B-AD58-0320B44CF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ED26-604A-474B-B4BF-C6EF085340BA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State University, Fresno University Communications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CF15-D495-4FF4-BB2C-7AD9A0CA0E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7ACDC-5E3B-4984-B353-E1F9107F1CB5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8D1FF-516D-48FB-9A2F-03D4BE58B8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California State University, Fresno University Communications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93685-A10A-4429-A33B-B7666E7CC7D4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State University, Fresno University Communications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0DA1B-5CDD-4A30-8347-EB21517869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0A76-1D69-4111-B1BF-3BC57AAF871A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State University, Fresno University Communications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051DD68B-1516-41D8-8108-6BD271E45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FD748AE5-84E0-47EC-91D9-89C6C88D6B0C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State University, Fresno University Communications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AB04-AAC6-4F3D-8CAF-8CEDAF8282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CAF64-0FA4-4A7B-BCFF-DE96E71F4E34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State University, Fresno University Communications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4A949-CC40-4B8F-A8EB-C12AC639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3AE7-2145-4911-8210-112D08D91869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State University, Fresno University Communications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6766-ACF1-47B3-883F-7EAAC0A292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295400"/>
            <a:ext cx="3810000" cy="4648200"/>
          </a:xfrm>
        </p:spPr>
        <p:txBody>
          <a:bodyPr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0150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C5DD9-6A9F-42D3-BE4B-F39FFC1C2794}" type="datetime1">
              <a:rPr lang="en-US"/>
              <a:pPr>
                <a:defRPr/>
              </a:pPr>
              <a:t>8/2/2015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0150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California State University, Fresno University Communications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0150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40DB0-593F-4C54-AB47-74D4D8F57F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03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543D9E-2C0A-4384-9ACC-1685B5AE4C0E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California State University, Fresno University Communications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571B9D7-F764-4850-84ED-35375D4890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eg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11" Type="http://schemas.openxmlformats.org/officeDocument/2006/relationships/image" Target="../media/image15.gif"/><Relationship Id="rId5" Type="http://schemas.openxmlformats.org/officeDocument/2006/relationships/image" Target="../media/image9.gif"/><Relationship Id="rId10" Type="http://schemas.openxmlformats.org/officeDocument/2006/relationships/image" Target="../media/image14.png"/><Relationship Id="rId4" Type="http://schemas.openxmlformats.org/officeDocument/2006/relationships/hyperlink" Target="http://www.google.com/imgres?imgurl=http://www.cfa.harvard.edu/events/2010/dyn/index/images/harvard-logo.gif&amp;imgrefurl=http://www.cfa.harvard.edu/events/2010/dyn/index/opening_page.html&amp;h=450&amp;w=450&amp;sz=8&amp;tbnid=2Ht2IJVO86XJsM:&amp;tbnh=127&amp;tbnw=127&amp;prev=/images?q=HArvard+Logo&amp;usg=__u2HE10PQWCwRQU-VzxsUXCsobEA=&amp;sa=X&amp;ei=lH5cTOmFI4n6sAPM15lJ&amp;ved=0CBgQ9QEwAQ" TargetMode="External"/><Relationship Id="rId9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337560"/>
            <a:ext cx="7239000" cy="929640"/>
          </a:xfrm>
        </p:spPr>
        <p:txBody>
          <a:bodyPr>
            <a:normAutofit fontScale="90000"/>
          </a:bodyPr>
          <a:lstStyle/>
          <a:p>
            <a:r>
              <a:rPr lang="en-US" sz="3300" dirty="0" smtClean="0"/>
              <a:t>WACUBO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Advancement is Everybody’s Business…</a:t>
            </a:r>
            <a:endParaRPr lang="en-US" dirty="0"/>
          </a:p>
        </p:txBody>
      </p:sp>
      <p:sp>
        <p:nvSpPr>
          <p:cNvPr id="7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BA3CE565-8784-42FB-95DF-BA28D4D20E44}" type="slidenum">
              <a:rPr lang="en-US"/>
              <a:pPr/>
              <a:t>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781800" cy="1143000"/>
          </a:xfrm>
        </p:spPr>
        <p:txBody>
          <a:bodyPr/>
          <a:lstStyle/>
          <a:p>
            <a:r>
              <a:rPr lang="en-US" smtClean="0"/>
              <a:t>Mark Aydelotte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6781800" cy="3962400"/>
          </a:xfrm>
        </p:spPr>
        <p:txBody>
          <a:bodyPr>
            <a:normAutofit lnSpcReduction="10000"/>
          </a:bodyPr>
          <a:lstStyle/>
          <a:p>
            <a:pPr marL="0" indent="36513">
              <a:buFont typeface="Wingdings 2" pitchFamily="18" charset="2"/>
              <a:buNone/>
            </a:pPr>
            <a:r>
              <a:rPr lang="en-US" dirty="0" smtClean="0"/>
              <a:t>Assistant Vice Chancellor at the University of California, Irvine</a:t>
            </a:r>
          </a:p>
          <a:p>
            <a:pPr marL="0" indent="36513">
              <a:buFont typeface="Wingdings 2" pitchFamily="18" charset="2"/>
              <a:buNone/>
            </a:pPr>
            <a:r>
              <a:rPr lang="en-US" dirty="0" smtClean="0"/>
              <a:t>Directed the marketing of a $1 billion comprehensive campaign for the university</a:t>
            </a:r>
          </a:p>
          <a:p>
            <a:pPr marL="0" indent="36513" algn="r">
              <a:buFont typeface="Wingdings 2" pitchFamily="18" charset="2"/>
              <a:buNone/>
            </a:pPr>
            <a:r>
              <a:rPr lang="en-US" dirty="0" smtClean="0"/>
              <a:t>….112,887 donors.</a:t>
            </a:r>
          </a:p>
          <a:p>
            <a:pPr marL="0" indent="36513" algn="r">
              <a:buNone/>
            </a:pPr>
            <a:r>
              <a:rPr lang="en-US" dirty="0" smtClean="0"/>
              <a:t>…$984</a:t>
            </a:r>
            <a:r>
              <a:rPr lang="en-US" dirty="0"/>
              <a:t>+ million</a:t>
            </a:r>
            <a:r>
              <a:rPr lang="en-US" dirty="0" smtClean="0"/>
              <a:t>.</a:t>
            </a:r>
            <a:endParaRPr lang="en-US" dirty="0" smtClean="0"/>
          </a:p>
          <a:p>
            <a:pPr marL="0" indent="36513" algn="r">
              <a:buFont typeface="Wingdings 2" pitchFamily="18" charset="2"/>
              <a:buNone/>
            </a:pPr>
            <a:r>
              <a:rPr lang="en-US" dirty="0" smtClean="0"/>
              <a:t>&gt;whew&lt;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9D258-C18F-41E0-81A1-DA74F6C9E72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0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3DB19-2557-49CA-A7F2-3F7614A5D93D}" type="datetime1">
              <a:rPr lang="en-US" smtClean="0"/>
              <a:pPr>
                <a:defRPr/>
              </a:pPr>
              <a:t>8/2/2015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1FCC94-43F1-47D8-BA08-20B4CD09FD1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 l="16667" t="10667" r="18571" b="5524"/>
          <a:stretch>
            <a:fillRect/>
          </a:stretch>
        </p:blipFill>
        <p:spPr bwMode="auto">
          <a:xfrm>
            <a:off x="533400" y="152400"/>
            <a:ext cx="7913688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836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F727D0-908C-4597-B103-8C90AC9960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810000" y="2895600"/>
            <a:ext cx="4876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19100" indent="-38258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www.</a:t>
            </a:r>
            <a:r>
              <a:rPr lang="en-US" sz="3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UCI</a:t>
            </a: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Future.com</a:t>
            </a: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 cstate="print"/>
          <a:srcRect l="51429" t="22095" r="28571" b="32952"/>
          <a:stretch>
            <a:fillRect/>
          </a:stretch>
        </p:blipFill>
        <p:spPr bwMode="auto">
          <a:xfrm>
            <a:off x="685800" y="304800"/>
            <a:ext cx="3742841" cy="5257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7799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838200"/>
            <a:ext cx="5953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2590800" cy="6096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/>
              <a:t>UC Merced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EBCB20-971E-4A89-B542-CD9C25FF792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905000" y="2438400"/>
            <a:ext cx="2895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19100" indent="-382588" eaLnBrk="0" hangingPunct="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Fresno State</a:t>
            </a:r>
          </a:p>
        </p:txBody>
      </p:sp>
      <p:pic>
        <p:nvPicPr>
          <p:cNvPr id="12" name="Picture 11" descr="SmittcampFrontNite.jpg"/>
          <p:cNvPicPr>
            <a:picLocks noChangeAspect="1"/>
          </p:cNvPicPr>
          <p:nvPr/>
        </p:nvPicPr>
        <p:blipFill>
          <a:blip r:embed="rId4" cstate="print"/>
          <a:srcRect l="4494" t="5594" r="5618" b="4895"/>
          <a:stretch>
            <a:fillRect/>
          </a:stretch>
        </p:blipFill>
        <p:spPr bwMode="auto">
          <a:xfrm>
            <a:off x="4876800" y="2133600"/>
            <a:ext cx="152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1219200"/>
            <a:ext cx="18669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381000" y="3200400"/>
            <a:ext cx="2667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UC Office of the President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457200" y="4419600"/>
            <a:ext cx="2514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State Center Community Colleges</a:t>
            </a:r>
          </a:p>
        </p:txBody>
      </p:sp>
      <p:pic>
        <p:nvPicPr>
          <p:cNvPr id="55303" name="Picture 7"/>
          <p:cNvPicPr>
            <a:picLocks noChangeAspect="1" noChangeArrowheads="1"/>
          </p:cNvPicPr>
          <p:nvPr/>
        </p:nvPicPr>
        <p:blipFill>
          <a:blip r:embed="rId6" cstate="print"/>
          <a:srcRect l="3687" r="7834" b="3703"/>
          <a:stretch>
            <a:fillRect/>
          </a:stretch>
        </p:blipFill>
        <p:spPr bwMode="auto">
          <a:xfrm>
            <a:off x="6096000" y="4419600"/>
            <a:ext cx="1828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3352800"/>
            <a:ext cx="245745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2362200" y="5410200"/>
            <a:ext cx="6096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19100" indent="-382588" algn="r" eaLnBrk="0" hangingPunct="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Mennonite Health Services</a:t>
            </a:r>
          </a:p>
        </p:txBody>
      </p:sp>
    </p:spTree>
    <p:extLst>
      <p:ext uri="{BB962C8B-B14F-4D97-AF65-F5344CB8AC3E}">
        <p14:creationId xmlns:p14="http://schemas.microsoft.com/office/powerpoint/2010/main" val="297073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5" grpId="0"/>
      <p:bldP spid="16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Decreasing state support</a:t>
            </a:r>
          </a:p>
          <a:p>
            <a:r>
              <a:rPr lang="en-US" dirty="0" smtClean="0"/>
              <a:t>Lower state grants to students</a:t>
            </a:r>
          </a:p>
          <a:p>
            <a:r>
              <a:rPr lang="en-US" dirty="0" smtClean="0"/>
              <a:t>Tuition increases</a:t>
            </a:r>
          </a:p>
          <a:p>
            <a:r>
              <a:rPr lang="en-US" dirty="0" smtClean="0"/>
              <a:t>Increased fundraising</a:t>
            </a:r>
          </a:p>
          <a:p>
            <a:r>
              <a:rPr lang="en-US" dirty="0" smtClean="0"/>
              <a:t>Online instruction</a:t>
            </a:r>
          </a:p>
          <a:p>
            <a:r>
              <a:rPr lang="en-US" dirty="0" smtClean="0"/>
              <a:t>New alternatives in higher education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7010400"/>
            <a:ext cx="2895600" cy="365125"/>
          </a:xfrm>
        </p:spPr>
        <p:txBody>
          <a:bodyPr>
            <a:normAutofit/>
          </a:bodyPr>
          <a:lstStyle/>
          <a:p>
            <a:r>
              <a:rPr lang="en-US" dirty="0" smtClean="0"/>
              <a:t>California State </a:t>
            </a:r>
            <a:r>
              <a:rPr lang="en-US" dirty="0" err="1" smtClean="0"/>
              <a:t>Unversity</a:t>
            </a:r>
            <a:r>
              <a:rPr lang="en-US" dirty="0" smtClean="0"/>
              <a:t>, Fresno University Communications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AB0E-C630-4E00-967B-E51435C1BA51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impacts do we see?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Lower enrollments</a:t>
            </a:r>
          </a:p>
          <a:p>
            <a:r>
              <a:rPr lang="en-US" dirty="0" smtClean="0"/>
              <a:t>Donor fatigue</a:t>
            </a:r>
          </a:p>
          <a:p>
            <a:r>
              <a:rPr lang="en-US" dirty="0" smtClean="0"/>
              <a:t>Higher student debt</a:t>
            </a:r>
          </a:p>
          <a:p>
            <a:r>
              <a:rPr lang="en-US" dirty="0" smtClean="0"/>
              <a:t>Working students</a:t>
            </a:r>
          </a:p>
          <a:p>
            <a:r>
              <a:rPr lang="en-US" dirty="0" smtClean="0"/>
              <a:t>Leadership turnover</a:t>
            </a:r>
          </a:p>
          <a:p>
            <a:r>
              <a:rPr lang="en-US" dirty="0" smtClean="0"/>
              <a:t>Advancement staff turnover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7467600"/>
            <a:ext cx="2133600" cy="365125"/>
          </a:xfrm>
        </p:spPr>
        <p:txBody>
          <a:bodyPr/>
          <a:lstStyle/>
          <a:p>
            <a:fld id="{3CE17A41-FB46-4464-907C-EB736747A764}" type="datetime1">
              <a:rPr lang="en-US" smtClean="0"/>
              <a:pPr/>
              <a:t>8/2/2015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7086600"/>
            <a:ext cx="2895600" cy="365125"/>
          </a:xfrm>
        </p:spPr>
        <p:txBody>
          <a:bodyPr>
            <a:normAutofit/>
          </a:bodyPr>
          <a:lstStyle/>
          <a:p>
            <a:r>
              <a:rPr lang="en-US" dirty="0" smtClean="0"/>
              <a:t>California State University, Fresno University Communications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AB0E-C630-4E00-967B-E51435C1BA5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we responding?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Lobbying/Advocacy</a:t>
            </a:r>
          </a:p>
          <a:p>
            <a:r>
              <a:rPr lang="en-US" dirty="0" smtClean="0"/>
              <a:t>Cuts in programs, staff and faculty</a:t>
            </a:r>
          </a:p>
          <a:p>
            <a:r>
              <a:rPr lang="en-US" dirty="0" smtClean="0"/>
              <a:t>New efficiencies</a:t>
            </a:r>
          </a:p>
          <a:p>
            <a:r>
              <a:rPr lang="en-US" dirty="0" smtClean="0"/>
              <a:t>Pressure to fundraise</a:t>
            </a:r>
          </a:p>
          <a:p>
            <a:r>
              <a:rPr lang="en-US" dirty="0" smtClean="0"/>
              <a:t>Seek additional scholarship support</a:t>
            </a:r>
          </a:p>
          <a:p>
            <a:r>
              <a:rPr lang="en-US" dirty="0" smtClean="0"/>
              <a:t>Increased communication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A41-FB46-4464-907C-EB736747A764}" type="datetime1">
              <a:rPr lang="en-US" smtClean="0"/>
              <a:pPr/>
              <a:t>8/2/2015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858000"/>
            <a:ext cx="2895600" cy="365125"/>
          </a:xfrm>
        </p:spPr>
        <p:txBody>
          <a:bodyPr>
            <a:normAutofit/>
          </a:bodyPr>
          <a:lstStyle/>
          <a:p>
            <a:r>
              <a:rPr lang="en-US" dirty="0" smtClean="0"/>
              <a:t>California State University, Fresno University Communications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AB0E-C630-4E00-967B-E51435C1BA5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Lifesaving</a:t>
            </a:r>
            <a:r>
              <a:rPr lang="en-US" dirty="0" smtClean="0"/>
              <a:t> motto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332037"/>
            <a:ext cx="7467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Risk a little, save a little</a:t>
            </a:r>
          </a:p>
          <a:p>
            <a:pPr>
              <a:buNone/>
            </a:pPr>
            <a:r>
              <a:rPr lang="en-US" sz="4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Risk a lot, save a lot</a:t>
            </a:r>
            <a:endParaRPr lang="en-US" sz="4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A41-FB46-4464-907C-EB736747A764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858000"/>
            <a:ext cx="2895600" cy="365125"/>
          </a:xfrm>
        </p:spPr>
        <p:txBody>
          <a:bodyPr>
            <a:normAutofit/>
          </a:bodyPr>
          <a:lstStyle/>
          <a:p>
            <a:r>
              <a:rPr lang="en-US" dirty="0" smtClean="0"/>
              <a:t>California State University, Fresno University Communications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AB0E-C630-4E00-967B-E51435C1BA5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Outside-In Mindset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7724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More real involvement from people outside the university – donors, advocates</a:t>
            </a:r>
          </a:p>
          <a:p>
            <a:r>
              <a:rPr lang="en-US" dirty="0" smtClean="0"/>
              <a:t>Set a compelling vision for outsiders</a:t>
            </a:r>
          </a:p>
          <a:p>
            <a:r>
              <a:rPr lang="en-US" dirty="0" smtClean="0"/>
              <a:t>Develop close relationships with students and parents</a:t>
            </a:r>
          </a:p>
          <a:p>
            <a:r>
              <a:rPr lang="en-US" dirty="0" smtClean="0"/>
              <a:t>A call to leadership</a:t>
            </a:r>
          </a:p>
          <a:p>
            <a:r>
              <a:rPr lang="en-US" b="1" u="sng" dirty="0" smtClean="0"/>
              <a:t>Applies to all advancement efforts – </a:t>
            </a:r>
            <a:r>
              <a:rPr lang="en-US" dirty="0" smtClean="0"/>
              <a:t>alumni, donors, advancement services, </a:t>
            </a:r>
            <a:r>
              <a:rPr lang="en-US" dirty="0" err="1" smtClean="0"/>
              <a:t>gov’t</a:t>
            </a:r>
            <a:r>
              <a:rPr lang="en-US" dirty="0" smtClean="0"/>
              <a:t> &amp; community relations, stewardship.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A41-FB46-4464-907C-EB736747A764}" type="datetime1">
              <a:rPr lang="en-US" smtClean="0"/>
              <a:pPr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7239000"/>
            <a:ext cx="2895600" cy="365125"/>
          </a:xfrm>
        </p:spPr>
        <p:txBody>
          <a:bodyPr>
            <a:normAutofit/>
          </a:bodyPr>
          <a:lstStyle/>
          <a:p>
            <a:r>
              <a:rPr lang="en-US" dirty="0" smtClean="0"/>
              <a:t>California State University, Fresno University Communications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AB0E-C630-4E00-967B-E51435C1BA5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E66E56-6EFB-4540-B91C-F2DF49C73311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1897063" y="1371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295400" y="1023257"/>
            <a:ext cx="6096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kumimoji="1" lang="en-US" sz="3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Your university’s image is critical to your success</a:t>
            </a:r>
          </a:p>
          <a:p>
            <a:endParaRPr kumimoji="1" lang="en-US" sz="3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1371600" y="2362200"/>
            <a:ext cx="6934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 algn="l">
              <a:spcAft>
                <a:spcPct val="20000"/>
              </a:spcAft>
              <a:buFont typeface="Arial" charset="0"/>
              <a:buChar char="•"/>
            </a:pPr>
            <a:r>
              <a:rPr kumimoji="1" lang="en-US" sz="3200" dirty="0">
                <a:solidFill>
                  <a:schemeClr val="tx1"/>
                </a:solidFill>
              </a:rPr>
              <a:t>Enrollment</a:t>
            </a:r>
          </a:p>
          <a:p>
            <a:pPr marL="285750" indent="-285750" algn="l">
              <a:spcAft>
                <a:spcPct val="20000"/>
              </a:spcAft>
              <a:buFont typeface="Arial" charset="0"/>
              <a:buChar char="•"/>
            </a:pPr>
            <a:r>
              <a:rPr kumimoji="1" lang="en-US" sz="3200" dirty="0">
                <a:solidFill>
                  <a:schemeClr val="tx1"/>
                </a:solidFill>
              </a:rPr>
              <a:t>Major donor and foundation support</a:t>
            </a:r>
          </a:p>
          <a:p>
            <a:pPr marL="285750" indent="-285750" algn="l">
              <a:spcAft>
                <a:spcPct val="20000"/>
              </a:spcAft>
              <a:buFont typeface="Arial" charset="0"/>
              <a:buChar char="•"/>
            </a:pPr>
            <a:r>
              <a:rPr kumimoji="1" lang="en-US" sz="3200" dirty="0">
                <a:solidFill>
                  <a:schemeClr val="tx1"/>
                </a:solidFill>
              </a:rPr>
              <a:t>Alumni support</a:t>
            </a:r>
          </a:p>
          <a:p>
            <a:pPr marL="285750" indent="-285750" algn="l">
              <a:spcAft>
                <a:spcPct val="20000"/>
              </a:spcAft>
              <a:buFont typeface="Arial" charset="0"/>
              <a:buChar char="•"/>
            </a:pPr>
            <a:r>
              <a:rPr kumimoji="1" lang="en-US" sz="3200" dirty="0">
                <a:solidFill>
                  <a:schemeClr val="tx1"/>
                </a:solidFill>
              </a:rPr>
              <a:t>Government &amp; community relations</a:t>
            </a:r>
          </a:p>
          <a:p>
            <a:pPr marL="285750" indent="-285750" algn="l">
              <a:spcAft>
                <a:spcPct val="20000"/>
              </a:spcAft>
              <a:buFont typeface="Arial" charset="0"/>
              <a:buChar char="•"/>
            </a:pPr>
            <a:r>
              <a:rPr kumimoji="1" lang="en-US" sz="3200" dirty="0">
                <a:solidFill>
                  <a:schemeClr val="tx1"/>
                </a:solidFill>
              </a:rPr>
              <a:t>Fundraising campaigns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304800"/>
            <a:ext cx="7924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Telling </a:t>
            </a:r>
            <a:r>
              <a:rPr lang="en-US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" pitchFamily="34" charset="0"/>
              </a:rPr>
              <a:t>Your Story</a:t>
            </a:r>
          </a:p>
        </p:txBody>
      </p:sp>
    </p:spTree>
    <p:extLst>
      <p:ext uri="{BB962C8B-B14F-4D97-AF65-F5344CB8AC3E}">
        <p14:creationId xmlns:p14="http://schemas.microsoft.com/office/powerpoint/2010/main" val="269064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0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0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0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0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 build="allAtOnce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Too often universities are forced to focus their leadership and advancement resources on the “crisis du jour.”</a:t>
            </a:r>
          </a:p>
          <a:p>
            <a:pPr>
              <a:buFont typeface="Wingdings 2" pitchFamily="18" charset="2"/>
              <a:buNone/>
            </a:pPr>
            <a:endParaRPr lang="en-US" dirty="0" smtClean="0"/>
          </a:p>
          <a:p>
            <a:r>
              <a:rPr lang="en-US" i="1" dirty="0" smtClean="0"/>
              <a:t>“Policy by press release”</a:t>
            </a:r>
          </a:p>
          <a:p>
            <a:endParaRPr lang="en-US" i="1" dirty="0" smtClean="0"/>
          </a:p>
          <a:p>
            <a:r>
              <a:rPr lang="en-US" dirty="0" smtClean="0"/>
              <a:t>Do you have an agenda or is your agenda being set for you?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E77CD-AC75-4585-8775-CBEFF28D1A0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304800"/>
            <a:ext cx="7924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Telling </a:t>
            </a:r>
            <a:r>
              <a:rPr lang="en-US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" pitchFamily="34" charset="0"/>
              </a:rPr>
              <a:t>Your Story</a:t>
            </a:r>
          </a:p>
        </p:txBody>
      </p:sp>
    </p:spTree>
    <p:extLst>
      <p:ext uri="{BB962C8B-B14F-4D97-AF65-F5344CB8AC3E}">
        <p14:creationId xmlns:p14="http://schemas.microsoft.com/office/powerpoint/2010/main" val="411999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Dynamic</a:t>
            </a:r>
            <a:r>
              <a:rPr lang="en-US" dirty="0" smtClean="0"/>
              <a:t>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010400" cy="4724400"/>
          </a:xfrm>
        </p:spPr>
        <p:txBody>
          <a:bodyPr>
            <a:normAutofit lnSpcReduction="1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Leadership characteristics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Fundraising campaigns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Political &amp; funding landscape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Interest groups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Impact of Web technologies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Growth pressures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Changing views of higher education &amp; proprietary schools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                    </a:t>
            </a:r>
            <a:r>
              <a:rPr lang="en-US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Opportunity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07538-A19D-4F85-85B4-DA4BFE6568A9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26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450915" y="1295400"/>
            <a:ext cx="3962400" cy="4525963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en-US" dirty="0" smtClean="0"/>
              <a:t>Likely problem areas:</a:t>
            </a:r>
          </a:p>
          <a:p>
            <a:r>
              <a:rPr lang="en-US" dirty="0" smtClean="0"/>
              <a:t>Athletics</a:t>
            </a:r>
          </a:p>
          <a:p>
            <a:r>
              <a:rPr lang="en-US" dirty="0" smtClean="0"/>
              <a:t>Greeks</a:t>
            </a:r>
          </a:p>
          <a:p>
            <a:r>
              <a:rPr lang="en-US" dirty="0" smtClean="0"/>
              <a:t>Legislators</a:t>
            </a:r>
          </a:p>
          <a:p>
            <a:r>
              <a:rPr lang="en-US" dirty="0" smtClean="0"/>
              <a:t>Campus crime</a:t>
            </a:r>
          </a:p>
          <a:p>
            <a:r>
              <a:rPr lang="en-US" dirty="0" smtClean="0"/>
              <a:t>Embezzlement</a:t>
            </a:r>
          </a:p>
          <a:p>
            <a:r>
              <a:rPr lang="en-US" dirty="0" smtClean="0"/>
              <a:t>Leadership failures</a:t>
            </a:r>
          </a:p>
          <a:p>
            <a:r>
              <a:rPr lang="en-US" dirty="0" smtClean="0"/>
              <a:t>Budgets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95E40-9166-4114-9CD8-5662014AD93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304800"/>
            <a:ext cx="7924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Telling </a:t>
            </a:r>
            <a:r>
              <a:rPr lang="en-US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" pitchFamily="34" charset="0"/>
              </a:rPr>
              <a:t>Your Story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419600" y="1447800"/>
            <a:ext cx="4267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19100" indent="-382588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endParaRPr lang="en-US" sz="30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19100" indent="-382588" algn="l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Data breach</a:t>
            </a:r>
          </a:p>
          <a:p>
            <a:pPr marL="419100" indent="-382588" algn="l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Health services</a:t>
            </a:r>
          </a:p>
          <a:p>
            <a:pPr marL="419100" indent="-382588" algn="l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Activists on campus</a:t>
            </a:r>
          </a:p>
          <a:p>
            <a:pPr marL="419100" indent="-382588" algn="l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Fire/flood/calamity</a:t>
            </a:r>
          </a:p>
          <a:p>
            <a:pPr marL="419100" indent="-382588" algn="l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Major events</a:t>
            </a:r>
          </a:p>
          <a:p>
            <a:pPr marL="419100" indent="-382588" algn="l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Murphy’s Law</a:t>
            </a:r>
          </a:p>
          <a:p>
            <a:pPr marL="419100" indent="-382588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/>
            </a:pPr>
            <a:endParaRPr lang="en-US" sz="30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19100" indent="-382588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/>
            </a:pPr>
            <a:endParaRPr lang="en-US" sz="30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19100" indent="-382588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/>
            </a:pPr>
            <a:endParaRPr lang="en-US" sz="3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113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077200" cy="1143000"/>
          </a:xfrm>
        </p:spPr>
        <p:txBody>
          <a:bodyPr/>
          <a:lstStyle/>
          <a:p>
            <a:pPr indent="0" eaLnBrk="1" hangingPunct="1">
              <a:buFontTx/>
              <a:buNone/>
            </a:pPr>
            <a:r>
              <a:rPr lang="en-US" dirty="0" smtClean="0"/>
              <a:t>What are the big things people learned about your campus last year?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4800"/>
            <a:ext cx="7924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accent6"/>
                </a:solidFill>
              </a:rPr>
              <a:t>Telling </a:t>
            </a:r>
            <a:r>
              <a:rPr lang="en-US" sz="3200" b="1" dirty="0">
                <a:solidFill>
                  <a:schemeClr val="tx1">
                    <a:lumMod val="65000"/>
                  </a:schemeClr>
                </a:solidFill>
                <a:latin typeface="Franklin Gothic Medium" pitchFamily="34" charset="0"/>
              </a:rPr>
              <a:t>Your Story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4343400"/>
            <a:ext cx="7696200" cy="1600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20624" algn="l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How </a:t>
            </a:r>
            <a:r>
              <a:rPr lang="en-US" sz="3000" dirty="0" smtClean="0">
                <a:solidFill>
                  <a:schemeClr val="tx1"/>
                </a:solidFill>
                <a:latin typeface="+mn-lt"/>
                <a:cs typeface="+mn-cs"/>
              </a:rPr>
              <a:t>can you provide </a:t>
            </a: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a more complete and accurate picture of </a:t>
            </a:r>
            <a:r>
              <a:rPr lang="en-US" sz="3000" dirty="0" smtClean="0">
                <a:solidFill>
                  <a:schemeClr val="tx1"/>
                </a:solidFill>
                <a:latin typeface="+mn-lt"/>
                <a:cs typeface="+mn-cs"/>
              </a:rPr>
              <a:t>your </a:t>
            </a:r>
            <a:r>
              <a:rPr lang="en-US" sz="3000" dirty="0">
                <a:solidFill>
                  <a:schemeClr val="tx1"/>
                </a:solidFill>
                <a:latin typeface="+mn-lt"/>
                <a:cs typeface="+mn-cs"/>
              </a:rPr>
              <a:t>university? 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838200" y="2971800"/>
            <a:ext cx="7696200" cy="1524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000" dirty="0">
                <a:solidFill>
                  <a:schemeClr val="tx1"/>
                </a:solidFill>
              </a:rPr>
              <a:t>What are the big things </a:t>
            </a:r>
            <a:r>
              <a:rPr lang="en-US" sz="3000" dirty="0" smtClean="0">
                <a:solidFill>
                  <a:schemeClr val="tx1"/>
                </a:solidFill>
              </a:rPr>
              <a:t>people </a:t>
            </a:r>
            <a:r>
              <a:rPr lang="en-US" sz="3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should learn </a:t>
            </a:r>
            <a:r>
              <a:rPr lang="en-US" sz="3000" dirty="0">
                <a:solidFill>
                  <a:schemeClr val="tx1"/>
                </a:solidFill>
              </a:rPr>
              <a:t>about your campus this year?</a:t>
            </a:r>
          </a:p>
        </p:txBody>
      </p:sp>
    </p:spTree>
    <p:extLst>
      <p:ext uri="{BB962C8B-B14F-4D97-AF65-F5344CB8AC3E}">
        <p14:creationId xmlns:p14="http://schemas.microsoft.com/office/powerpoint/2010/main" val="623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95400"/>
            <a:ext cx="7696200" cy="4803775"/>
          </a:xfrm>
        </p:spPr>
        <p:txBody>
          <a:bodyPr>
            <a:normAutofit lnSpcReduction="10000"/>
          </a:bodyPr>
          <a:lstStyle/>
          <a:p>
            <a:pPr indent="0" eaLnBrk="1" hangingPunct="1">
              <a:spcAft>
                <a:spcPts val="1200"/>
              </a:spcAft>
              <a:buFontTx/>
              <a:buNone/>
            </a:pPr>
            <a:r>
              <a:rPr lang="en-US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000" b="1" u="sng" dirty="0" smtClean="0"/>
              <a:t>Effective</a:t>
            </a:r>
            <a:r>
              <a:rPr lang="en-US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communications</a:t>
            </a:r>
          </a:p>
          <a:p>
            <a:pPr marL="1028700" indent="-514350">
              <a:spcAft>
                <a:spcPts val="1200"/>
              </a:spcAft>
              <a:buNone/>
            </a:pPr>
            <a:r>
              <a:rPr lang="en-US" sz="4800" b="1" dirty="0" smtClean="0">
                <a:solidFill>
                  <a:schemeClr val="accent2"/>
                </a:solidFill>
              </a:rPr>
              <a:t>The Secret…</a:t>
            </a:r>
          </a:p>
          <a:p>
            <a:pPr marL="514350" indent="0">
              <a:spcAft>
                <a:spcPts val="1200"/>
              </a:spcAft>
              <a:buNone/>
            </a:pPr>
            <a:r>
              <a:rPr lang="en-US" sz="4000" b="1" dirty="0" smtClean="0"/>
              <a:t>Our communication is going to accomplish a </a:t>
            </a:r>
            <a:r>
              <a:rPr lang="en-US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specific goal </a:t>
            </a:r>
            <a:r>
              <a:rPr lang="en-US" sz="4000" b="1" dirty="0" smtClean="0"/>
              <a:t>and will express our </a:t>
            </a:r>
            <a:r>
              <a:rPr lang="en-US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moral purpose </a:t>
            </a:r>
            <a:r>
              <a:rPr lang="en-US" sz="4000" b="1" dirty="0" smtClean="0"/>
              <a:t>to our audiences.</a:t>
            </a:r>
          </a:p>
          <a:p>
            <a:pPr indent="0" eaLnBrk="1" hangingPunct="1">
              <a:buFontTx/>
              <a:buNone/>
            </a:pPr>
            <a:endParaRPr lang="en-US" b="1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762000"/>
            <a:ext cx="7696200" cy="5334000"/>
          </a:xfrm>
        </p:spPr>
        <p:txBody>
          <a:bodyPr>
            <a:normAutofit/>
          </a:bodyPr>
          <a:lstStyle/>
          <a:p>
            <a:pPr indent="0" eaLnBrk="1" hangingPunct="1">
              <a:spcAft>
                <a:spcPts val="1200"/>
              </a:spcAft>
              <a:buFontTx/>
              <a:buNone/>
            </a:pPr>
            <a:r>
              <a:rPr lang="en-US" sz="4000" b="1" dirty="0" smtClean="0">
                <a:solidFill>
                  <a:schemeClr val="accent2"/>
                </a:solidFill>
              </a:rPr>
              <a:t>Moral purpose</a:t>
            </a:r>
          </a:p>
          <a:p>
            <a:pPr marL="1028700" indent="-514350">
              <a:spcAft>
                <a:spcPts val="1200"/>
              </a:spcAft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What gets you up in the morning?</a:t>
            </a:r>
          </a:p>
          <a:p>
            <a:pPr marL="1028700" indent="-514350">
              <a:spcAft>
                <a:spcPts val="1200"/>
              </a:spcAft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What moral imperatives drive your university?</a:t>
            </a:r>
          </a:p>
          <a:p>
            <a:pPr marL="1330452" lvl="1" indent="-514350">
              <a:spcAft>
                <a:spcPts val="1200"/>
              </a:spcAft>
            </a:pPr>
            <a:r>
              <a:rPr lang="en-US" b="1" dirty="0" smtClean="0"/>
              <a:t>Pioneering medical care</a:t>
            </a:r>
          </a:p>
          <a:p>
            <a:pPr marL="1330452" lvl="1" indent="-514350">
              <a:spcAft>
                <a:spcPts val="1200"/>
              </a:spcAft>
            </a:pPr>
            <a:r>
              <a:rPr lang="en-US" b="1" dirty="0" smtClean="0"/>
              <a:t>Feeding the world</a:t>
            </a:r>
          </a:p>
          <a:p>
            <a:pPr marL="1330452" lvl="1" indent="-514350">
              <a:spcAft>
                <a:spcPts val="1200"/>
              </a:spcAft>
            </a:pPr>
            <a:r>
              <a:rPr lang="en-US" b="1" dirty="0" smtClean="0"/>
              <a:t>Graduates with character who serve in the community</a:t>
            </a:r>
          </a:p>
          <a:p>
            <a:pPr marL="1028700" indent="-514350">
              <a:spcAft>
                <a:spcPts val="1200"/>
              </a:spcAft>
            </a:pPr>
            <a:endParaRPr lang="en-US" sz="4800" b="1" dirty="0" smtClean="0"/>
          </a:p>
          <a:p>
            <a:pPr indent="0" eaLnBrk="1" hangingPunct="1">
              <a:buFontTx/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21994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95400"/>
            <a:ext cx="7696200" cy="4803775"/>
          </a:xfrm>
        </p:spPr>
        <p:txBody>
          <a:bodyPr>
            <a:normAutofit fontScale="92500" lnSpcReduction="20000"/>
          </a:bodyPr>
          <a:lstStyle/>
          <a:p>
            <a:pPr indent="0" eaLnBrk="1" hangingPunct="1">
              <a:spcAft>
                <a:spcPts val="1200"/>
              </a:spcAft>
              <a:buFontTx/>
              <a:buNone/>
            </a:pPr>
            <a:r>
              <a:rPr lang="en-US" sz="4000" b="1" u="sng" dirty="0" smtClean="0"/>
              <a:t>Effective</a:t>
            </a:r>
            <a:r>
              <a:rPr lang="en-US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communications</a:t>
            </a:r>
          </a:p>
          <a:p>
            <a:pPr marL="1028700" indent="-514350">
              <a:spcAft>
                <a:spcPts val="1200"/>
              </a:spcAft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That presumes there is an expected positive outcome from  communication.</a:t>
            </a:r>
          </a:p>
          <a:p>
            <a:pPr marL="1028700" indent="-514350">
              <a:spcAft>
                <a:spcPts val="1200"/>
              </a:spcAft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What outcome are you seeking?</a:t>
            </a:r>
          </a:p>
          <a:p>
            <a:pPr marL="1028700" indent="-514350">
              <a:spcAft>
                <a:spcPts val="1200"/>
              </a:spcAft>
            </a:pPr>
            <a:r>
              <a:rPr lang="en-US" sz="4800" b="1" dirty="0" smtClean="0"/>
              <a:t>What is the communication trying to accomplish?</a:t>
            </a:r>
          </a:p>
          <a:p>
            <a:pPr indent="0" eaLnBrk="1" hangingPunct="1">
              <a:buFontTx/>
              <a:buNone/>
            </a:pPr>
            <a:endParaRPr lang="en-US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3400" y="304800"/>
            <a:ext cx="7924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accent6"/>
                </a:solidFill>
              </a:rPr>
              <a:t>UC </a:t>
            </a:r>
            <a:r>
              <a:rPr lang="en-US" sz="3200" b="1" dirty="0" smtClean="0">
                <a:solidFill>
                  <a:schemeClr val="tx1">
                    <a:lumMod val="65000"/>
                  </a:schemeClr>
                </a:solidFill>
                <a:latin typeface="Franklin Gothic Medium" pitchFamily="34" charset="0"/>
              </a:rPr>
              <a:t>Irvine</a:t>
            </a:r>
            <a:endParaRPr lang="en-US" sz="3200" b="1" dirty="0">
              <a:solidFill>
                <a:schemeClr val="tx1">
                  <a:lumMod val="65000"/>
                </a:schemeClr>
              </a:solidFill>
              <a:latin typeface="Franklin Gothic Medium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305800" cy="5105400"/>
          </a:xfrm>
        </p:spPr>
        <p:txBody>
          <a:bodyPr>
            <a:normAutofit lnSpcReduction="10000"/>
          </a:bodyPr>
          <a:lstStyle/>
          <a:p>
            <a:pPr indent="0" eaLnBrk="1" hangingPunct="1">
              <a:buFontTx/>
              <a:buNone/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POSSIBLE OUTCOMES:</a:t>
            </a:r>
          </a:p>
          <a:p>
            <a:pPr marL="914400" indent="-495300">
              <a:spcAft>
                <a:spcPts val="1200"/>
              </a:spcAft>
            </a:pPr>
            <a:r>
              <a:rPr lang="en-US" b="1" dirty="0" smtClean="0"/>
              <a:t>A “yes” vote on an upcoming proposition</a:t>
            </a:r>
          </a:p>
          <a:p>
            <a:pPr marL="914400" indent="-495300">
              <a:spcAft>
                <a:spcPts val="1200"/>
              </a:spcAft>
            </a:pPr>
            <a:r>
              <a:rPr lang="en-US" b="1" dirty="0" smtClean="0"/>
              <a:t>Investor interest in a new venture</a:t>
            </a:r>
          </a:p>
          <a:p>
            <a:pPr marL="914400" indent="-495300">
              <a:spcAft>
                <a:spcPts val="1200"/>
              </a:spcAft>
            </a:pPr>
            <a:r>
              <a:rPr lang="en-US" b="1" dirty="0" smtClean="0"/>
              <a:t>Donations</a:t>
            </a:r>
          </a:p>
          <a:p>
            <a:pPr marL="914400" indent="-495300">
              <a:spcAft>
                <a:spcPts val="1200"/>
              </a:spcAft>
            </a:pPr>
            <a:r>
              <a:rPr lang="en-US" b="1" dirty="0" smtClean="0"/>
              <a:t>New memberships in the Alumni Association</a:t>
            </a:r>
          </a:p>
          <a:p>
            <a:pPr marL="914400" indent="-495300">
              <a:spcAft>
                <a:spcPts val="1200"/>
              </a:spcAft>
            </a:pPr>
            <a:r>
              <a:rPr lang="en-US" b="1" dirty="0" smtClean="0"/>
              <a:t>Understanding for a controversial decision</a:t>
            </a:r>
          </a:p>
          <a:p>
            <a:pPr marL="914400" indent="-495300"/>
            <a:endParaRPr lang="en-US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3400" y="304800"/>
            <a:ext cx="7924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accent6"/>
                </a:solidFill>
              </a:rPr>
              <a:t>UC </a:t>
            </a:r>
            <a:r>
              <a:rPr lang="en-US" sz="3200" b="1" dirty="0" smtClean="0">
                <a:solidFill>
                  <a:schemeClr val="tx1">
                    <a:lumMod val="65000"/>
                  </a:schemeClr>
                </a:solidFill>
                <a:latin typeface="Franklin Gothic Medium" pitchFamily="34" charset="0"/>
              </a:rPr>
              <a:t>Irvine</a:t>
            </a:r>
            <a:endParaRPr lang="en-US" sz="3200" b="1" dirty="0">
              <a:solidFill>
                <a:schemeClr val="tx1">
                  <a:lumMod val="65000"/>
                </a:schemeClr>
              </a:solidFill>
              <a:latin typeface="Franklin Gothic Medium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295400"/>
            <a:ext cx="7620000" cy="4803775"/>
          </a:xfrm>
        </p:spPr>
        <p:txBody>
          <a:bodyPr>
            <a:normAutofit/>
          </a:bodyPr>
          <a:lstStyle/>
          <a:p>
            <a:pPr indent="0" eaLnBrk="1" hangingPunct="1">
              <a:buFontTx/>
              <a:buNone/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Communications should always </a:t>
            </a:r>
            <a:r>
              <a:rPr lang="en-US" b="1" dirty="0" smtClean="0"/>
              <a:t>express the MORAL PURPOSE (AKA “the brand”) of the university.</a:t>
            </a:r>
          </a:p>
          <a:p>
            <a:pPr indent="0" eaLnBrk="1" hangingPunct="1">
              <a:buFontTx/>
              <a:buNone/>
            </a:pPr>
            <a:endParaRPr lang="en-US" b="1" dirty="0" smtClean="0"/>
          </a:p>
          <a:p>
            <a:pPr indent="0" eaLnBrk="1" hangingPunct="1">
              <a:buFontTx/>
              <a:buNone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What is “the brand?”</a:t>
            </a:r>
            <a:r>
              <a:rPr lang="en-US" dirty="0" smtClean="0"/>
              <a:t>  </a:t>
            </a:r>
          </a:p>
          <a:p>
            <a:pPr marL="419100" indent="381000"/>
            <a:r>
              <a:rPr lang="en-US" dirty="0" smtClean="0"/>
              <a:t>It’s not a slogan</a:t>
            </a:r>
          </a:p>
          <a:p>
            <a:pPr marL="419100" indent="381000"/>
            <a:r>
              <a:rPr lang="en-US" dirty="0" smtClean="0"/>
              <a:t>It’s not a product</a:t>
            </a:r>
          </a:p>
          <a:p>
            <a:pPr marL="419100" indent="381000"/>
            <a:r>
              <a:rPr lang="en-US" dirty="0" smtClean="0"/>
              <a:t>It’s not a logo</a:t>
            </a:r>
          </a:p>
        </p:txBody>
      </p:sp>
    </p:spTree>
    <p:extLst>
      <p:ext uri="{BB962C8B-B14F-4D97-AF65-F5344CB8AC3E}">
        <p14:creationId xmlns:p14="http://schemas.microsoft.com/office/powerpoint/2010/main" val="175978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itle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FFFF99"/>
                </a:solidFill>
                <a:latin typeface="Franklin Gothic Book" pitchFamily="34" charset="0"/>
              </a:rPr>
              <a:t>Brand</a:t>
            </a:r>
            <a:r>
              <a:rPr kumimoji="0" lang="en-US" sz="4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Book" pitchFamily="34" charset="0"/>
              </a:rPr>
              <a:t> is</a:t>
            </a:r>
            <a:r>
              <a:rPr kumimoji="0" lang="en-US" sz="4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Book" pitchFamily="34" charset="0"/>
              </a:rPr>
              <a:t> NOT a slogan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AB0E-C630-4E00-967B-E51435C1BA5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" name="Text Placeholder 5"/>
          <p:cNvSpPr>
            <a:spLocks/>
          </p:cNvSpPr>
          <p:nvPr/>
        </p:nvSpPr>
        <p:spPr bwMode="auto">
          <a:xfrm>
            <a:off x="457200" y="1295400"/>
            <a:ext cx="8686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Save Money. Live Better.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I'm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lovin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’ it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The Power of Dreams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Imagination at Work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Get it right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Ingredients for Life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We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Thought of Everything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Touching Life, Improving Lives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The Wind of Freedom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lows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5" name="Text Placeholder 5"/>
          <p:cNvSpPr>
            <a:spLocks/>
          </p:cNvSpPr>
          <p:nvPr/>
        </p:nvSpPr>
        <p:spPr bwMode="auto">
          <a:xfrm>
            <a:off x="5867400" y="1295400"/>
            <a:ext cx="2895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</a:rPr>
              <a:t>Walmart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</a:rPr>
              <a:t>McDonalds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</a:rPr>
              <a:t>Honda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GE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H&amp;R Block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Vons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Toshiba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P&amp;G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</a:rPr>
              <a:t>Stanford</a:t>
            </a:r>
          </a:p>
        </p:txBody>
      </p:sp>
    </p:spTree>
    <p:extLst>
      <p:ext uri="{BB962C8B-B14F-4D97-AF65-F5344CB8AC3E}">
        <p14:creationId xmlns:p14="http://schemas.microsoft.com/office/powerpoint/2010/main" val="342405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itle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FFFF99"/>
                </a:solidFill>
                <a:latin typeface="Franklin Gothic Book" pitchFamily="34" charset="0"/>
              </a:rPr>
              <a:t>A </a:t>
            </a:r>
            <a:r>
              <a:rPr lang="en-US" b="1" u="sng" dirty="0" smtClean="0">
                <a:solidFill>
                  <a:srgbClr val="FFFF99"/>
                </a:solidFill>
                <a:latin typeface="Franklin Gothic Book" pitchFamily="34" charset="0"/>
              </a:rPr>
              <a:t>College</a:t>
            </a:r>
            <a:r>
              <a:rPr lang="en-US" b="1" dirty="0" smtClean="0">
                <a:solidFill>
                  <a:srgbClr val="FFFF99"/>
                </a:solidFill>
                <a:latin typeface="Franklin Gothic Book" pitchFamily="34" charset="0"/>
              </a:rPr>
              <a:t> Brand</a:t>
            </a:r>
            <a:r>
              <a:rPr kumimoji="0" lang="en-US" sz="4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Book" pitchFamily="34" charset="0"/>
              </a:rPr>
              <a:t> is</a:t>
            </a:r>
            <a:r>
              <a:rPr kumimoji="0" lang="en-US" sz="4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Book" pitchFamily="34" charset="0"/>
              </a:rPr>
              <a:t> NOT a slogan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AB0E-C630-4E00-967B-E51435C1BA5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0" name="Text Placeholder 5"/>
          <p:cNvSpPr>
            <a:spLocks/>
          </p:cNvSpPr>
          <p:nvPr/>
        </p:nvSpPr>
        <p:spPr bwMode="auto">
          <a:xfrm>
            <a:off x="457200" y="1295400"/>
            <a:ext cx="541648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</a:rPr>
              <a:t>Grasp the forces driving the change.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I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</a:rPr>
              <a:t>would found an institution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where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</a:rPr>
              <a:t>any person can find instruction in any study.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lvl="0" indent="-3429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</a:rPr>
              <a:t>Numen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Lumen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lvl="0" indent="-3429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</a:rPr>
              <a:t>Advancing Knowledge. Transforming Lives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.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</a:rPr>
              <a:t>Only at the U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.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</a:rPr>
              <a:t>Always Thinking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5" name="Text Placeholder 5"/>
          <p:cNvSpPr>
            <a:spLocks/>
          </p:cNvSpPr>
          <p:nvPr/>
        </p:nvSpPr>
        <p:spPr bwMode="auto">
          <a:xfrm>
            <a:off x="5908250" y="220980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Cornell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7" name="Text Placeholder 5"/>
          <p:cNvSpPr>
            <a:spLocks/>
          </p:cNvSpPr>
          <p:nvPr/>
        </p:nvSpPr>
        <p:spPr bwMode="auto">
          <a:xfrm>
            <a:off x="5908250" y="3513842"/>
            <a:ext cx="297258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Wisconsin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8" name="Text Placeholder 5"/>
          <p:cNvSpPr>
            <a:spLocks/>
          </p:cNvSpPr>
          <p:nvPr/>
        </p:nvSpPr>
        <p:spPr bwMode="auto">
          <a:xfrm>
            <a:off x="5873685" y="4123442"/>
            <a:ext cx="297415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Michigan State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9" name="Text Placeholder 5"/>
          <p:cNvSpPr>
            <a:spLocks/>
          </p:cNvSpPr>
          <p:nvPr/>
        </p:nvSpPr>
        <p:spPr bwMode="auto">
          <a:xfrm>
            <a:off x="5944386" y="1300113"/>
            <a:ext cx="2895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Stanford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1" name="Text Placeholder 5"/>
          <p:cNvSpPr>
            <a:spLocks/>
          </p:cNvSpPr>
          <p:nvPr/>
        </p:nvSpPr>
        <p:spPr bwMode="auto">
          <a:xfrm>
            <a:off x="5873685" y="5024487"/>
            <a:ext cx="298594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Minnesota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2" name="Text Placeholder 5"/>
          <p:cNvSpPr>
            <a:spLocks/>
          </p:cNvSpPr>
          <p:nvPr/>
        </p:nvSpPr>
        <p:spPr bwMode="auto">
          <a:xfrm>
            <a:off x="5907464" y="5562600"/>
            <a:ext cx="298594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Univ. of Illinois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76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85800" y="2667000"/>
            <a:ext cx="1447800" cy="1828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http://phdposters.com/affiliations/tn_duke_univ_blu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04800"/>
            <a:ext cx="1281034" cy="156286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33400" y="20574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Harvard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352800" y="19050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Duke</a:t>
            </a:r>
            <a:endParaRPr lang="en-US" dirty="0"/>
          </a:p>
        </p:txBody>
      </p:sp>
      <p:sp>
        <p:nvSpPr>
          <p:cNvPr id="5126" name="AutoShape 6" descr="data:image/jpg;base64,/9j/4AAQSkZJRgABAQAAAQABAAD/2wBDAAkGBwgHBgkIBwgKCgkLDRYPDQwMDRsUFRAWIB0iIiAdHx8kKDQsJCYxJx8fLT0tMTU3Ojo6Iys/RD84QzQ5Ojf/2wBDAQoKCg0MDRoPDxo3JR8lNzc3Nzc3Nzc3Nzc3Nzc3Nzc3Nzc3Nzc3Nzc3Nzc3Nzc3Nzc3Nzc3Nzc3Nzc3Nzc3Nzf/wAARCABeAF4DASIAAhEBAxEB/8QAHAAAAgIDAQEAAAAAAAAAAAAAAAcBBgIFCAME/8QARRAAAgEDAgMEBQYLBgcAAAAAAQIDAAQRBSEGEjEHEyJRFBdBYZFCVnGBlNIVIzI2UnSCkqGxsxYzVGJywSREc6KytPD/xAAaAQACAwEBAAAAAAAAAAAAAAAAAgEDBAUG/8QAKBEAAgICAAQGAgMAAAAAAAAAAAECAwQREiExUQUTFCJBUjKhFWGR/9oADAMBAAIRAxEAPwB4HpStl7XZUnmjj4dd1jlePmN4ozysVzjl91NE1zM5xPdn2elz/wBVqSyTiuRqxKY2zal0GN637j5tN9uX7tHreuPm0325fu0tEuYZM93IHw3LlQSM+WehPuFZGaMOELESEfkFTn4daq8yZv8AR4/f9jJ9b1x82m+3L92j1v3Hzab7cv3aWr3EUYJkfkUEAlgQBnpny+uswwYAqQQRkEHOah2TRKwaH0Yx/W/cfNpvty/do9b1x82m+3L92ltJPFEyLJIoZ8cqdWb6ANzR3ycvNk49pCnHxqfMmQ8LHXVjJ9b1x82m+3L92j1v3Hzab7cv3aW3fIV5g3g/SweX49KhJ4ndkSRS67MmcMPq60eZMFhY76P9js4H45PFd/eWkmlmya2hSXJnEnMGJHsAx0q50nuxj85dY/UYf/N6cNXRe1s5d0FCxxXwRXMsawSX93HfSTQ25u5RzRW6zc2ZmznMi4+Brpo1zHN/fXf65N/ValsfQuxItuWuwz+yi/s7KyurSeRYpbnUWW3iCnxkRoSBgYyBv9G/Srde6tY2+stJNPyLY2kzXLFG/FgmI5O3TGTt0FUHhCwuL3hLVZ7AE39hqgvLTHynRFJX9peZT/qqxazb3EnDeoSPDL6bqOk38rQqpZw8ixhIwB1IHImw3xVhkI7RNSs77hdoonLmSSGRQ8TqHTvF3HMACNx8aT12iWzlbFllG2YxA0YjJUE+I7HB8hTL4peSPhqKGW8vrnnjtR3U1oY0gKuM+LlAycqMHfb3Glw399J/q/2FV2vkbcCLdvJ6NnwrDbf2is5UnWaX0m2yDbNGY/8AiIsY5ic5yenlTpv9e0tIL63e8jjeLMMnOrKqSMPCpYjAJyMDO+dqSfCP5zwf9e0/9iKr3xHZXt0/FGIbmbTJLyJry1jgZZJ4RBGC0bEb8rLuF6hSAQSKaH4lGQmrWmXSy1C0sdI0iK7l5HuYY44VKE878gOBgdcAn6j5UmeLo7M8TapJcyyxSC+kCNDbLKW/LyDl02x7/Lamdfc0sPBEiRyusdzHJIyRMwRfRpFycDYZZRv50ruM/wA5779fl/lJRLoLSt2RLD2JlzxDqxkABNlF8O8kx7Tj4mnFSf7F/wA5NX/UYf6j04KiH4ofJWrpEGuaMQ22qX4v4Zp4or6ZSkV13PKRM/NnwNzDp7R/Gulz0rn3jWx/B/Gms2xXwTSi6QEbFZBk/wDcGqLOS2PiLjm4P5RZOB+JJOGLa/tr/h/XZmmu2kRrawZxgALvuMZxkeYrcSdpFmdUik/AHEIMaNCyGzUOXk5WUAc/tWJz9VKX0K1H/LR/u1ItLfHL3K8ueYr7M7746Z3O/vpfOXY0fxs/sMvi/jH8O6I1lZ8OcRJJ3scpM+nlRhWyQME5PuFLzUQjyslnDNBKjcszyXPOrMFAYBOQch5veceRr5/QrX/DRfu16qioAqKFA6ADGKWVu1pF1GC65bkzY6LcJb6lDc6fo+pTdxNA0/dzG5OBIsg6IvLtGwHmWFMi/wC0u09Dn5+HeJYlMZXml0/kALbDJLeZ/jSjkghlYNJEjkbAkb1gbK1/w8Y/Z6VKuWhLPD3KTakN3TO0W3g063t24b4lZ4I+4cx6dzAOnhYbN5gj6qXuuXSXmq3l3faNqkKXN0XgEzm2PiDsdyjAkDYgdCetaVrS2ZmZ4UZmJLM25YnqST1NZR20EbZihjU4xsoG3lQ7kRDw6Skm5F+7EY3Ou61I24W2hQnrgl5CBnAyQMb4GetOClx2J2TJo+p6kwI9MvCkZ9hSIBAf3uf4UyKtj0MF7TsegNKvtp0go2m69Gpwh9EumHsRjlCfIB8j9qmpXwa7plvrOlXWm3i80FzE0bgdRn2j3jqPeKlra0LXNwkpL4Oc6xxJKe7tkaSTnVTiNnCZI3OOmAc163NpdaZfXOmaiMXdm/dyMOjj5Lj3MMH4+VeaSSW7p3E00XeTxBhHK6hssoOQDg7bbisqSUtM71ljlVx1l24P7Podd4dtNSuNYuoZpmkEixxxlPC7KOXK5GyjqTW5ueymzQI0Ot3+7qp54oWyCcbYUY618PDdoY+EeHbhLy/RrvVVgkSK8ljQR95KCoVWAGcZJ61YuMbi50nT4rPSpb6ea0IviOWW4eQLICsTMAxAbxAFj8jG+9aeGPY4nqLfs/8ATXv2TWXKOTW9RVvaWjhI+HIP50v+MtE/s3rklrDfPPbRrCZDOqg5YHJBUAADHTem5rs9xqdnpepaMsl9YtGZpLKG5MEk0bKvK6EEZK5/JJAOfMClhxTqedRhvdIv7spJb26x3LORMVPMpDE78wwQfeDUOEdDQyLuJe5leikSZOeJ1dc4ypGKibvSnd26GS4lYRQxjq8jHCj44r0ZnlkeWeWSaWU80kkrl2c4xuT12AFXDso0E6vr7axOp9D0wlYcjaS4I3P7APxI8qzwjxSOxfc6quJ9RrcMaTHoWgWOlxEEW0KozD5TdWP1kk/XW0qAMVNazz4VBGamigBd9q3CUmpWy65pUJfULOMiWJRvcQ9So/zLuR9Y8qVFnFJqSpLYIJYknjLOZo1xghj4WYMdvIe6umzSY7TeCPwVcPxFo1uj2nerPd24TJhYMGMi4+SceIDp1G2cJKC3s003yjB175Mt3Z5ptrqHA+k+lxM/cTyyxYdl5XEr4bYjp/vVonsbeOaW5SMia4kiEr8zHIVvD7dsZPTHWucreZo7eJLXvY4lXw9ze8gb3nEfiPvO9TNNdSgAPcgLG4GL91POR4GJVATytg4PXFHHHuHpLvqdCwcO6Xb29vBbWzwpbK6Qd1NIpjViCwVg2QDgbZxSo7QtM5eJZLHTbZFjhit+7iVljAVQTgFiB0z1NVU3NzgYa5XAweS/K5+nEf8AGvB4Z767gtbayNzfXDCNIzKHabBB8XgXOMbsxOBmjji+Qemth7mtI+rTdPvNY1ePRLABb125XOVcQIACzkqSCACMb7nbrXQug6Ra6FpNtptihWC3TlGerHqWPvJyT9NaTgHg634V048xSXUbnDXU6jAJHRF8lHs8+vtq2VMYqKFvvlc+fwFFFFMUBRRRQAViyjlwdx0xWVFACg457PJrF5tU4YtzLbMeafTU6ofa0I/mnw8qoEUiSoGjOR0PuPtz5EeVdOkb1S+K+zzStfvDexSy6dfOfxs9qB+OH+dTsT5N1+mqp1qXNG7HzZVe2XNCds7W81O+TT9KtWubt9+7H5Ma/pO3RV9/wp18DcE2nDMLXErC61WZcT3RXGB+gg+So+J6n3bThvh3TOHLL0XSrcRqTmSRjzSSt+kzHqf/AIVuBTQgolWRkyuf9EYqaKKczBRRRQB//9k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55575" y="-427038"/>
            <a:ext cx="895350" cy="8953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8" name="AutoShape 8" descr="data:image/jpg;base64,/9j/4AAQSkZJRgABAQAAAQABAAD/2wBDAAkGBwgHBgkIBwgKCgkLDRYPDQwMDRsUFRAWIB0iIiAdHx8kKDQsJCYxJx8fLT0tMTU3Ojo6Iys/RD84QzQ5Ojf/2wBDAQoKCg0MDRoPDxo3JR8lNzc3Nzc3Nzc3Nzc3Nzc3Nzc3Nzc3Nzc3Nzc3Nzc3Nzc3Nzc3Nzc3Nzc3Nzc3Nzc3Nzf/wAARCABeAF4DASIAAhEBAxEB/8QAHAAAAgIDAQEAAAAAAAAAAAAAAAcBBgIFCAME/8QARRAAAgEDAgMEBQYLBgcAAAAAAQIDAAQRBSEGEjEHEyJRFBdBYZFCVnGBlNIVIzI2UnSCkqGxsxYzVGJywSREc6KytPD/xAAaAQACAwEBAAAAAAAAAAAAAAAAAgEDBAUG/8QAKBEAAgICAAQGAgMAAAAAAAAAAAECAwQREiExUQUTFCJBUjKhFWGR/9oADAMBAAIRAxEAPwB4HpStl7XZUnmjj4dd1jlePmN4ozysVzjl91NE1zM5xPdn2elz/wBVqSyTiuRqxKY2zal0GN637j5tN9uX7tHreuPm0325fu0tEuYZM93IHw3LlQSM+WehPuFZGaMOELESEfkFTn4daq8yZv8AR4/f9jJ9b1x82m+3L92j1v3Hzab7cv3aWr3EUYJkfkUEAlgQBnpny+uswwYAqQQRkEHOah2TRKwaH0Yx/W/cfNpvty/do9b1x82m+3L92ltJPFEyLJIoZ8cqdWb6ANzR3ycvNk49pCnHxqfMmQ8LHXVjJ9b1x82m+3L92j1v3Hzab7cv3aW3fIV5g3g/SweX49KhJ4ndkSRS67MmcMPq60eZMFhY76P9js4H45PFd/eWkmlmya2hSXJnEnMGJHsAx0q50nuxj85dY/UYf/N6cNXRe1s5d0FCxxXwRXMsawSX93HfSTQ25u5RzRW6zc2ZmznMi4+Brpo1zHN/fXf65N/ValsfQuxItuWuwz+yi/s7KyurSeRYpbnUWW3iCnxkRoSBgYyBv9G/Srde6tY2+stJNPyLY2kzXLFG/FgmI5O3TGTt0FUHhCwuL3hLVZ7AE39hqgvLTHynRFJX9peZT/qqxazb3EnDeoSPDL6bqOk38rQqpZw8ixhIwB1IHImw3xVhkI7RNSs77hdoonLmSSGRQ8TqHTvF3HMACNx8aT12iWzlbFllG2YxA0YjJUE+I7HB8hTL4peSPhqKGW8vrnnjtR3U1oY0gKuM+LlAycqMHfb3Glw399J/q/2FV2vkbcCLdvJ6NnwrDbf2is5UnWaX0m2yDbNGY/8AiIsY5ic5yenlTpv9e0tIL63e8jjeLMMnOrKqSMPCpYjAJyMDO+dqSfCP5zwf9e0/9iKr3xHZXt0/FGIbmbTJLyJry1jgZZJ4RBGC0bEb8rLuF6hSAQSKaH4lGQmrWmXSy1C0sdI0iK7l5HuYY44VKE878gOBgdcAn6j5UmeLo7M8TapJcyyxSC+kCNDbLKW/LyDl02x7/Lamdfc0sPBEiRyusdzHJIyRMwRfRpFycDYZZRv50ruM/wA5779fl/lJRLoLSt2RLD2JlzxDqxkABNlF8O8kx7Tj4mnFSf7F/wA5NX/UYf6j04KiH4ofJWrpEGuaMQ22qX4v4Zp4or6ZSkV13PKRM/NnwNzDp7R/Gulz0rn3jWx/B/Gms2xXwTSi6QEbFZBk/wDcGqLOS2PiLjm4P5RZOB+JJOGLa/tr/h/XZmmu2kRrawZxgALvuMZxkeYrcSdpFmdUik/AHEIMaNCyGzUOXk5WUAc/tWJz9VKX0K1H/LR/u1ItLfHL3K8ueYr7M7746Z3O/vpfOXY0fxs/sMvi/jH8O6I1lZ8OcRJJ3scpM+nlRhWyQME5PuFLzUQjyslnDNBKjcszyXPOrMFAYBOQch5veceRr5/QrX/DRfu16qioAqKFA6ADGKWVu1pF1GC65bkzY6LcJb6lDc6fo+pTdxNA0/dzG5OBIsg6IvLtGwHmWFMi/wC0u09Dn5+HeJYlMZXml0/kALbDJLeZ/jSjkghlYNJEjkbAkb1gbK1/w8Y/Z6VKuWhLPD3KTakN3TO0W3g063t24b4lZ4I+4cx6dzAOnhYbN5gj6qXuuXSXmq3l3faNqkKXN0XgEzm2PiDsdyjAkDYgdCetaVrS2ZmZ4UZmJLM25YnqST1NZR20EbZihjU4xsoG3lQ7kRDw6Skm5F+7EY3Ou61I24W2hQnrgl5CBnAyQMb4GetOClx2J2TJo+p6kwI9MvCkZ9hSIBAf3uf4UyKtj0MF7TsegNKvtp0go2m69Gpwh9EumHsRjlCfIB8j9qmpXwa7plvrOlXWm3i80FzE0bgdRn2j3jqPeKlra0LXNwkpL4Oc6xxJKe7tkaSTnVTiNnCZI3OOmAc163NpdaZfXOmaiMXdm/dyMOjj5Lj3MMH4+VeaSSW7p3E00XeTxBhHK6hssoOQDg7bbisqSUtM71ljlVx1l24P7Podd4dtNSuNYuoZpmkEixxxlPC7KOXK5GyjqTW5ueymzQI0Ot3+7qp54oWyCcbYUY618PDdoY+EeHbhLy/RrvVVgkSK8ljQR95KCoVWAGcZJ61YuMbi50nT4rPSpb6ea0IviOWW4eQLICsTMAxAbxAFj8jG+9aeGPY4nqLfs/8ATXv2TWXKOTW9RVvaWjhI+HIP50v+MtE/s3rklrDfPPbRrCZDOqg5YHJBUAADHTem5rs9xqdnpepaMsl9YtGZpLKG5MEk0bKvK6EEZK5/JJAOfMClhxTqedRhvdIv7spJb26x3LORMVPMpDE78wwQfeDUOEdDQyLuJe5leikSZOeJ1dc4ypGKibvSnd26GS4lYRQxjq8jHCj44r0ZnlkeWeWSaWU80kkrl2c4xuT12AFXDso0E6vr7axOp9D0wlYcjaS4I3P7APxI8qzwjxSOxfc6quJ9RrcMaTHoWgWOlxEEW0KozD5TdWP1kk/XW0qAMVNazz4VBGamigBd9q3CUmpWy65pUJfULOMiWJRvcQ9So/zLuR9Y8qVFnFJqSpLYIJYknjLOZo1xghj4WYMdvIe6umzSY7TeCPwVcPxFo1uj2nerPd24TJhYMGMi4+SceIDp1G2cJKC3s003yjB175Mt3Z5ptrqHA+k+lxM/cTyyxYdl5XEr4bYjp/vVonsbeOaW5SMia4kiEr8zHIVvD7dsZPTHWucreZo7eJLXvY4lXw9ze8gb3nEfiPvO9TNNdSgAPcgLG4GL91POR4GJVATytg4PXFHHHuHpLvqdCwcO6Xb29vBbWzwpbK6Qd1NIpjViCwVg2QDgbZxSo7QtM5eJZLHTbZFjhit+7iVljAVQTgFiB0z1NVU3NzgYa5XAweS/K5+nEf8AGvB4Z767gtbayNzfXDCNIzKHabBB8XgXOMbsxOBmjji+Qemth7mtI+rTdPvNY1ePRLABb125XOVcQIACzkqSCACMb7nbrXQug6Ra6FpNtptihWC3TlGerHqWPvJyT9NaTgHg634V048xSXUbnDXU6jAJHRF8lHs8+vtq2VMYqKFvvlc+fwFFFFMUBRRRQAViyjlwdx0xWVFACg457PJrF5tU4YtzLbMeafTU6ofa0I/mnw8qoEUiSoGjOR0PuPtz5EeVdOkb1S+K+zzStfvDexSy6dfOfxs9qB+OH+dTsT5N1+mqp1qXNG7HzZVe2XNCds7W81O+TT9KtWubt9+7H5Ma/pO3RV9/wp18DcE2nDMLXErC61WZcT3RXGB+gg+So+J6n3bThvh3TOHLL0XSrcRqTmSRjzSSt+kzHqf/AIVuBTQgolWRkyuf9EYqaKKczBRRRQB//9k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55575" y="-427038"/>
            <a:ext cx="895350" cy="8953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9" name="Picture 9" descr="Harvard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81000"/>
            <a:ext cx="1676400" cy="1676400"/>
          </a:xfrm>
          <a:prstGeom prst="rect">
            <a:avLst/>
          </a:prstGeom>
          <a:noFill/>
        </p:spPr>
      </p:pic>
      <p:pic>
        <p:nvPicPr>
          <p:cNvPr id="5131" name="Picture 11" descr="Logo crest and wordmark"/>
          <p:cNvPicPr>
            <a:picLocks noChangeAspect="1" noChangeArrowheads="1"/>
          </p:cNvPicPr>
          <p:nvPr/>
        </p:nvPicPr>
        <p:blipFill>
          <a:blip r:embed="rId6" cstate="print"/>
          <a:srcRect l="52665" r="17241" b="39200"/>
          <a:stretch>
            <a:fillRect/>
          </a:stretch>
        </p:blipFill>
        <p:spPr bwMode="auto">
          <a:xfrm>
            <a:off x="5181600" y="381000"/>
            <a:ext cx="1143000" cy="14478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267200" y="18288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Wisconsin</a:t>
            </a:r>
            <a:endParaRPr lang="en-US" dirty="0"/>
          </a:p>
        </p:txBody>
      </p:sp>
      <p:pic>
        <p:nvPicPr>
          <p:cNvPr id="5133" name="Picture 13" descr="http://www2.ur.msu.edu/resources/images/helmet/gif/Spartan-helmet-Black-150-pxls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" y="2743200"/>
            <a:ext cx="1438275" cy="165735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57200" y="45720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University of Michigan</a:t>
            </a:r>
            <a:endParaRPr lang="en-US" dirty="0"/>
          </a:p>
        </p:txBody>
      </p:sp>
      <p:pic>
        <p:nvPicPr>
          <p:cNvPr id="5135" name="Picture 15" descr="http://www.robertamunroe.com/_images/columbia_university_logo.jpg"/>
          <p:cNvPicPr>
            <a:picLocks noChangeAspect="1" noChangeArrowheads="1"/>
          </p:cNvPicPr>
          <p:nvPr/>
        </p:nvPicPr>
        <p:blipFill>
          <a:blip r:embed="rId8" cstate="print"/>
          <a:srcRect l="15294" r="23531" b="42857"/>
          <a:stretch>
            <a:fillRect/>
          </a:stretch>
        </p:blipFill>
        <p:spPr bwMode="auto">
          <a:xfrm>
            <a:off x="6858000" y="457200"/>
            <a:ext cx="1270000" cy="95250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6019800" y="14478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Columbia</a:t>
            </a:r>
            <a:endParaRPr lang="en-US" dirty="0"/>
          </a:p>
        </p:txBody>
      </p:sp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0" y="2667000"/>
            <a:ext cx="18097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209800" y="45720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San Jose State</a:t>
            </a:r>
            <a:endParaRPr lang="en-US" dirty="0"/>
          </a:p>
        </p:txBody>
      </p:sp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10" cstate="print"/>
          <a:srcRect l="14000" t="20000" r="8000" b="10000"/>
          <a:stretch>
            <a:fillRect/>
          </a:stretch>
        </p:blipFill>
        <p:spPr bwMode="auto">
          <a:xfrm>
            <a:off x="5334000" y="2895600"/>
            <a:ext cx="135853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9" name="Picture 19" descr="Logo of Bakersfield College"/>
          <p:cNvPicPr>
            <a:picLocks noChangeAspect="1" noChangeArrowheads="1"/>
          </p:cNvPicPr>
          <p:nvPr/>
        </p:nvPicPr>
        <p:blipFill>
          <a:blip r:embed="rId11" cstate="print"/>
          <a:srcRect t="18667" r="68000" b="44000"/>
          <a:stretch>
            <a:fillRect/>
          </a:stretch>
        </p:blipFill>
        <p:spPr bwMode="auto">
          <a:xfrm>
            <a:off x="5562600" y="4724400"/>
            <a:ext cx="914400" cy="1066800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4724400" y="41148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Boston College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572000" y="57912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Bakersfield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20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9" grpId="0"/>
      <p:bldP spid="21" grpId="0"/>
      <p:bldP spid="23" grpId="0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itle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FFFF99"/>
                </a:solidFill>
                <a:latin typeface="Franklin Gothic Book" pitchFamily="34" charset="0"/>
              </a:rPr>
              <a:t>Brand</a:t>
            </a:r>
            <a:r>
              <a:rPr kumimoji="0" lang="en-US" sz="4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Book" pitchFamily="34" charset="0"/>
              </a:rPr>
              <a:t> is</a:t>
            </a:r>
            <a:r>
              <a:rPr lang="en-US" dirty="0" smtClean="0">
                <a:latin typeface="Franklin Gothic Book" pitchFamily="34" charset="0"/>
              </a:rPr>
              <a:t>…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AB0E-C630-4E00-967B-E51435C1BA5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0" name="Text Placeholder 5"/>
          <p:cNvSpPr>
            <a:spLocks/>
          </p:cNvSpPr>
          <p:nvPr/>
        </p:nvSpPr>
        <p:spPr bwMode="auto">
          <a:xfrm>
            <a:off x="457200" y="1295400"/>
            <a:ext cx="8686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Driving Performance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		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Safety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				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Creative Thinkers	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	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Athletic Excellence		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Family Entertainment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	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Status		</a:t>
            </a: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		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Love				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Free Speech			</a:t>
            </a: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Conservative Thought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	</a:t>
            </a:r>
            <a:endParaRPr lang="en-US" sz="2800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</a:rPr>
              <a:t>The Future			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5" name="Text Placeholder 5"/>
          <p:cNvSpPr>
            <a:spLocks/>
          </p:cNvSpPr>
          <p:nvPr/>
        </p:nvSpPr>
        <p:spPr bwMode="auto">
          <a:xfrm>
            <a:off x="5638800" y="1295400"/>
            <a:ext cx="39624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BMW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Volvo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Apple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Nike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Disney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Mercedes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DeBeers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UC Berkeley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Hoover Institute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</a:rPr>
              <a:t>UC Irvine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0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914400" y="457200"/>
            <a:ext cx="73914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Aft>
                <a:spcPts val="2400"/>
              </a:spcAft>
            </a:pPr>
            <a:r>
              <a:rPr lang="en-US" sz="3600" dirty="0" smtClean="0"/>
              <a:t>What is your college’s brand?</a:t>
            </a:r>
          </a:p>
          <a:p>
            <a:pPr marL="571500" indent="-571500" algn="l" eaLnBrk="1" hangingPunct="1">
              <a:spcAft>
                <a:spcPts val="2400"/>
              </a:spcAft>
              <a:buFont typeface="Arial" pitchFamily="34" charset="0"/>
              <a:buChar char="•"/>
            </a:pPr>
            <a:r>
              <a:rPr lang="en-US" sz="3600" dirty="0" smtClean="0"/>
              <a:t>How would your alumni, students and faculty describe your </a:t>
            </a:r>
            <a:r>
              <a:rPr lang="en-US" sz="36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moral purpose</a:t>
            </a:r>
            <a:r>
              <a:rPr lang="en-US" sz="3600" dirty="0" smtClean="0"/>
              <a:t>?</a:t>
            </a:r>
          </a:p>
          <a:p>
            <a:pPr marL="571500" indent="-571500" algn="l" eaLnBrk="1" hangingPunct="1">
              <a:spcAft>
                <a:spcPts val="2400"/>
              </a:spcAft>
              <a:buFont typeface="Arial" pitchFamily="34" charset="0"/>
              <a:buChar char="•"/>
            </a:pPr>
            <a:r>
              <a:rPr lang="en-US" sz="3600" dirty="0" smtClean="0"/>
              <a:t>How do people </a:t>
            </a:r>
            <a:r>
              <a:rPr lang="en-US" sz="36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“feel” </a:t>
            </a:r>
            <a:r>
              <a:rPr lang="en-US" sz="3600" dirty="0" smtClean="0"/>
              <a:t>about your campus?</a:t>
            </a:r>
          </a:p>
          <a:p>
            <a:pPr marL="571500" indent="-571500" algn="l" eaLnBrk="1" hangingPunct="1">
              <a:spcAft>
                <a:spcPts val="2400"/>
              </a:spcAft>
              <a:buFont typeface="Arial" pitchFamily="34" charset="0"/>
              <a:buChar char="•"/>
            </a:pPr>
            <a:r>
              <a:rPr lang="en-US" sz="44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What do people uniquely trust you to deliver</a:t>
            </a:r>
            <a:r>
              <a:rPr lang="en-US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6220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Communications can be grouped into two categories: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214" y="2209800"/>
            <a:ext cx="7010400" cy="11430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On-going</a:t>
            </a:r>
            <a:endParaRPr lang="en-US" sz="6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986" y="3352800"/>
            <a:ext cx="7085814" cy="1066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Crisis</a:t>
            </a:r>
            <a:endParaRPr lang="en-US" sz="6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986" y="4724400"/>
            <a:ext cx="7239000" cy="1143000"/>
          </a:xfrm>
          <a:prstGeom prst="rect">
            <a:avLst/>
          </a:prstGeom>
        </p:spPr>
        <p:txBody>
          <a:bodyPr vert="horz" lIns="45720" rIns="45720" anchor="ctr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Both must always </a:t>
            </a:r>
            <a:r>
              <a:rPr lang="en-US" u="sng" dirty="0" smtClean="0"/>
              <a:t>project</a:t>
            </a:r>
            <a:r>
              <a:rPr lang="en-US" dirty="0" smtClean="0"/>
              <a:t> and </a:t>
            </a:r>
            <a:r>
              <a:rPr lang="en-US" u="sng" dirty="0" smtClean="0"/>
              <a:t>protect</a:t>
            </a:r>
            <a:r>
              <a:rPr lang="en-US" dirty="0" smtClean="0"/>
              <a:t> the brand: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71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28800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If you’re not telling your story </a:t>
            </a:r>
            <a:r>
              <a:rPr lang="en-US" u="sng" dirty="0" smtClean="0"/>
              <a:t>on an ongoing basis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7467600" cy="1524000"/>
          </a:xfrm>
        </p:spPr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en-US" sz="6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Someone else is!</a:t>
            </a:r>
            <a:endParaRPr lang="en-US" sz="6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71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28800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If you’re not telling your story </a:t>
            </a:r>
            <a:r>
              <a:rPr lang="en-US" u="sng" dirty="0" smtClean="0"/>
              <a:t>in a crisis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7467600" cy="1524000"/>
          </a:xfrm>
        </p:spPr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en-US" sz="6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Someone else is!</a:t>
            </a:r>
            <a:endParaRPr lang="en-US" sz="6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71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Ongoing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162800" cy="5181600"/>
          </a:xfrm>
        </p:spPr>
        <p:txBody>
          <a:bodyPr>
            <a:normAutofit/>
          </a:bodyPr>
          <a:lstStyle/>
          <a:p>
            <a:pPr marL="574675" indent="-538163"/>
            <a:r>
              <a:rPr lang="en-US" sz="4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All communications purposefully express the brand</a:t>
            </a:r>
          </a:p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1" r="1513" b="24010"/>
          <a:stretch/>
        </p:blipFill>
        <p:spPr bwMode="auto">
          <a:xfrm>
            <a:off x="486076" y="3733800"/>
            <a:ext cx="8195109" cy="2367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71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7848600" cy="4803775"/>
          </a:xfrm>
        </p:spPr>
        <p:txBody>
          <a:bodyPr>
            <a:normAutofit/>
          </a:bodyPr>
          <a:lstStyle/>
          <a:p>
            <a:pPr marL="1028700" indent="-571500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Focus on strategic goals.</a:t>
            </a:r>
          </a:p>
          <a:p>
            <a:pPr marL="1543050" lvl="1" indent="-285750" eaLnBrk="1" fontAlgn="auto" hangingPunct="1">
              <a:spcAft>
                <a:spcPts val="0"/>
              </a:spcAft>
              <a:tabLst>
                <a:tab pos="1714500" algn="l"/>
              </a:tabLst>
              <a:defRPr/>
            </a:pPr>
            <a:r>
              <a:rPr lang="en-US" sz="3600" dirty="0" smtClean="0"/>
              <a:t>Strategic plan summary</a:t>
            </a:r>
          </a:p>
          <a:p>
            <a:pPr marL="1543050" lvl="1" indent="-285750" eaLnBrk="1" fontAlgn="auto" hangingPunct="1">
              <a:spcAft>
                <a:spcPts val="0"/>
              </a:spcAft>
              <a:tabLst>
                <a:tab pos="1714500" algn="l"/>
              </a:tabLst>
              <a:defRPr/>
            </a:pPr>
            <a:r>
              <a:rPr lang="en-US" sz="3600" dirty="0" smtClean="0"/>
              <a:t>Visionary leader</a:t>
            </a:r>
          </a:p>
          <a:p>
            <a:pPr marL="1543050" lvl="1" indent="-285750" eaLnBrk="1" fontAlgn="auto" hangingPunct="1">
              <a:spcAft>
                <a:spcPts val="0"/>
              </a:spcAft>
              <a:tabLst>
                <a:tab pos="1714500" algn="l"/>
              </a:tabLst>
              <a:defRPr/>
            </a:pPr>
            <a:r>
              <a:rPr lang="en-US" sz="3600" dirty="0" smtClean="0"/>
              <a:t>Foundation vision</a:t>
            </a:r>
          </a:p>
          <a:p>
            <a:pPr marL="1543050" lvl="1" indent="-285750" eaLnBrk="1" fontAlgn="auto" hangingPunct="1">
              <a:spcAft>
                <a:spcPts val="0"/>
              </a:spcAft>
              <a:tabLst>
                <a:tab pos="1714500" algn="l"/>
              </a:tabLst>
              <a:defRPr/>
            </a:pPr>
            <a:r>
              <a:rPr lang="en-US" sz="3600" dirty="0" smtClean="0"/>
              <a:t>Integrated marketing plan to advance strategic goals – </a:t>
            </a:r>
            <a:r>
              <a:rPr lang="en-US" sz="3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with specific staff and funding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04800"/>
            <a:ext cx="7924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Telling </a:t>
            </a:r>
            <a:r>
              <a:rPr lang="en-US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" pitchFamily="34" charset="0"/>
              </a:rPr>
              <a:t>Your Story</a:t>
            </a:r>
          </a:p>
        </p:txBody>
      </p:sp>
    </p:spTree>
    <p:extLst>
      <p:ext uri="{BB962C8B-B14F-4D97-AF65-F5344CB8AC3E}">
        <p14:creationId xmlns:p14="http://schemas.microsoft.com/office/powerpoint/2010/main" val="27812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9FE77A-3F17-4701-AB6B-3EE5483101BA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8600" y="914400"/>
            <a:ext cx="533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Avoid the Willie Nelson Syndrome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524000"/>
            <a:ext cx="28575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200400" y="381000"/>
            <a:ext cx="5181600" cy="62484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Maybe I didn't love you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Quite as often as I could have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And maybe I didn't treat you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Quite as good as I should have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If I made you feel second best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Girl, I'm sorry I was blind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But you were always on my mind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You were always on my mind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Maybe I didn't hold you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All those lonely, lonely times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And I guess I never told you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I'm so happy that you're mine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Little things I should have said and done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I just never took the time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You were always on my mind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You were always on my mind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Tell me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Tell me that your sweet love hasn't died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Give me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Give me one more chance to keep you satisfied </a:t>
            </a:r>
            <a:br>
              <a:rPr lang="en-US" sz="1600" i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95000"/>
                  </a:schemeClr>
                </a:solidFill>
              </a:rPr>
              <a:t>I'll keep you satisfied </a:t>
            </a:r>
          </a:p>
        </p:txBody>
      </p:sp>
    </p:spTree>
    <p:extLst>
      <p:ext uri="{BB962C8B-B14F-4D97-AF65-F5344CB8AC3E}">
        <p14:creationId xmlns:p14="http://schemas.microsoft.com/office/powerpoint/2010/main" val="286109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Integrated</a:t>
            </a:r>
            <a:r>
              <a:rPr lang="en-US" dirty="0" smtClean="0"/>
              <a:t> Marketing</a:t>
            </a:r>
            <a:endParaRPr lang="en-US" dirty="0"/>
          </a:p>
        </p:txBody>
      </p:sp>
      <p:sp>
        <p:nvSpPr>
          <p:cNvPr id="7193" name="Rectangle 25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447800"/>
            <a:ext cx="7696200" cy="4800600"/>
          </a:xfrm>
        </p:spPr>
        <p:txBody>
          <a:bodyPr>
            <a:normAutofit/>
          </a:bodyPr>
          <a:lstStyle/>
          <a:p>
            <a:pPr marL="384048" indent="-36576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Aligns communications with the university’s critical goals</a:t>
            </a:r>
          </a:p>
          <a:p>
            <a:pPr marL="384048" indent="-36576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Defines and supports legitimate points of differentiation</a:t>
            </a:r>
          </a:p>
          <a:p>
            <a:pPr marL="384048" indent="-36576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Provides focus</a:t>
            </a:r>
          </a:p>
          <a:p>
            <a:pPr marL="384048" indent="-36576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Uses resources wisely</a:t>
            </a:r>
          </a:p>
          <a:p>
            <a:pPr marL="533400" indent="-53340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10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53340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Like a musical score to an orchestra…it produces a symphony…not noise.</a:t>
            </a: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7A038-52F8-46DC-A91B-66BF03ACA11D}" type="slidenum">
              <a:rPr lang="en-US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910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3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Ongoing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162800" cy="3505200"/>
          </a:xfrm>
        </p:spPr>
        <p:txBody>
          <a:bodyPr>
            <a:normAutofit/>
          </a:bodyPr>
          <a:lstStyle/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2090172"/>
            <a:ext cx="51054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3200" dirty="0">
                <a:solidFill>
                  <a:schemeClr val="accent2"/>
                </a:solidFill>
              </a:rPr>
              <a:t>Y</a:t>
            </a:r>
            <a:r>
              <a:rPr lang="en-US" sz="3200" dirty="0" smtClean="0">
                <a:solidFill>
                  <a:schemeClr val="accent2"/>
                </a:solidFill>
              </a:rPr>
              <a:t>ou need a clear vision.</a:t>
            </a:r>
          </a:p>
          <a:p>
            <a:pPr algn="l">
              <a:spcAft>
                <a:spcPts val="1200"/>
              </a:spcAft>
            </a:pPr>
            <a:r>
              <a:rPr lang="en-US" u="sng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What are the </a:t>
            </a:r>
            <a:r>
              <a:rPr lang="en-US" u="sng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values that set your college apart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. 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Your brand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permeates all facets of the college – academics, development, 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budget, communications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, alumni, and athletics. </a:t>
            </a: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5" r="16845" b="7363"/>
          <a:stretch/>
        </p:blipFill>
        <p:spPr bwMode="auto">
          <a:xfrm>
            <a:off x="5943600" y="1535674"/>
            <a:ext cx="2895600" cy="43486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0"/>
              </a:schemeClr>
            </a:outerShdw>
            <a:reflection stA="56000" endPos="50000" dir="5400000" sy="-100000" algn="bl" rotWithShape="0"/>
          </a:effectLst>
          <a:scene3d>
            <a:camera prst="perspectiveLeft"/>
            <a:lightRig rig="balanced" dir="t"/>
          </a:scene3d>
          <a:sp3d prstMaterial="flat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10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ocke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990600" y="609600"/>
            <a:ext cx="74168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5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Ongoing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162800" cy="3505200"/>
          </a:xfrm>
        </p:spPr>
        <p:txBody>
          <a:bodyPr>
            <a:normAutofit/>
          </a:bodyPr>
          <a:lstStyle/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2090172"/>
            <a:ext cx="74676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3200" dirty="0" smtClean="0">
                <a:solidFill>
                  <a:schemeClr val="accent2"/>
                </a:solidFill>
              </a:rPr>
              <a:t>It’s not just what we tell people we are…</a:t>
            </a: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It’s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more about what </a:t>
            </a:r>
            <a:r>
              <a:rPr lang="en-US" u="sng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they say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we are as a result of their interaction with the college. </a:t>
            </a:r>
            <a:endParaRPr lang="en-US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Outside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in versus inside 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out.</a:t>
            </a: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Much of university communications and marketing can be like a bad date.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55567"/>
            <a:ext cx="3457575" cy="2307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21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99"/>
                </a:solidFill>
              </a:rPr>
              <a:t>Bad donor relationships </a:t>
            </a:r>
            <a:br>
              <a:rPr lang="en-US" dirty="0" smtClean="0">
                <a:solidFill>
                  <a:srgbClr val="FFFF99"/>
                </a:solidFill>
              </a:rPr>
            </a:br>
            <a:r>
              <a:rPr lang="en-US" dirty="0" smtClean="0">
                <a:solidFill>
                  <a:srgbClr val="FFFF99"/>
                </a:solidFill>
              </a:rPr>
              <a:t>sound like…</a:t>
            </a:r>
            <a:endParaRPr lang="en-US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“They just keep calling and calling…”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“It’s been a tough year for my business, but they keep asking for more…”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“They’re not listening to me…”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“I just throw their notes away”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“They won’t take no for an answer”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AB0E-C630-4E00-967B-E51435C1BA51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9"/>
          <a:stretch/>
        </p:blipFill>
        <p:spPr>
          <a:xfrm>
            <a:off x="3828069" y="0"/>
            <a:ext cx="5315931" cy="30816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Ongoing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162800" cy="3505200"/>
          </a:xfrm>
        </p:spPr>
        <p:txBody>
          <a:bodyPr>
            <a:normAutofit/>
          </a:bodyPr>
          <a:lstStyle/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00260" y="3200400"/>
            <a:ext cx="784860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3200" dirty="0" smtClean="0">
                <a:solidFill>
                  <a:schemeClr val="accent2"/>
                </a:solidFill>
              </a:rPr>
              <a:t>Your </a:t>
            </a:r>
            <a:r>
              <a:rPr lang="en-US" sz="3200" dirty="0">
                <a:solidFill>
                  <a:schemeClr val="accent2"/>
                </a:solidFill>
              </a:rPr>
              <a:t>college’s brand is about your relationship with the people </a:t>
            </a:r>
            <a:r>
              <a:rPr lang="en-US" sz="3200" dirty="0" smtClean="0">
                <a:solidFill>
                  <a:schemeClr val="accent2"/>
                </a:solidFill>
              </a:rPr>
              <a:t>who place their </a:t>
            </a:r>
            <a:r>
              <a:rPr lang="en-US" sz="3200" dirty="0">
                <a:solidFill>
                  <a:schemeClr val="accent2"/>
                </a:solidFill>
              </a:rPr>
              <a:t>trust in you</a:t>
            </a:r>
            <a:r>
              <a:rPr lang="en-US" sz="3200" dirty="0" smtClean="0">
                <a:solidFill>
                  <a:schemeClr val="accent2"/>
                </a:solidFill>
              </a:rPr>
              <a:t>.</a:t>
            </a:r>
          </a:p>
          <a:p>
            <a:pPr algn="l">
              <a:spcAft>
                <a:spcPts val="1200"/>
              </a:spcAft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They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are not customers, stakeholders and clients…rather they are partners, friends and colleagues.</a:t>
            </a:r>
          </a:p>
          <a:p>
            <a:pPr algn="l">
              <a:spcAft>
                <a:spcPts val="1200"/>
              </a:spcAft>
            </a:pP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74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Ongoing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162800" cy="3505200"/>
          </a:xfrm>
        </p:spPr>
        <p:txBody>
          <a:bodyPr>
            <a:normAutofit/>
          </a:bodyPr>
          <a:lstStyle/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2090172"/>
            <a:ext cx="74676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3200" dirty="0" smtClean="0">
                <a:solidFill>
                  <a:schemeClr val="accent2"/>
                </a:solidFill>
              </a:rPr>
              <a:t>It’s </a:t>
            </a:r>
            <a:r>
              <a:rPr lang="en-US" sz="3200" dirty="0">
                <a:solidFill>
                  <a:schemeClr val="accent2"/>
                </a:solidFill>
              </a:rPr>
              <a:t>visceral…not just </a:t>
            </a:r>
            <a:r>
              <a:rPr lang="en-US" sz="3200" dirty="0" smtClean="0">
                <a:solidFill>
                  <a:schemeClr val="accent2"/>
                </a:solidFill>
              </a:rPr>
              <a:t>informational. </a:t>
            </a:r>
          </a:p>
          <a:p>
            <a:pPr algn="l">
              <a:spcAft>
                <a:spcPts val="1200"/>
              </a:spcAft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It’s more about emotion and feelings and less about information and facts. </a:t>
            </a:r>
            <a:endParaRPr lang="en-US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algn="l">
              <a:spcAft>
                <a:spcPts val="1200"/>
              </a:spcAft>
            </a:pP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657600"/>
            <a:ext cx="5324475" cy="2952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95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1" y="1066800"/>
            <a:ext cx="9144000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990600" y="4419600"/>
            <a:ext cx="762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3200" dirty="0" smtClean="0">
                <a:solidFill>
                  <a:schemeClr val="accent2"/>
                </a:solidFill>
              </a:rPr>
              <a:t>What are the top three unique values represented in your college’s brand? </a:t>
            </a:r>
            <a:endParaRPr lang="en-US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03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Owner\AppData\Local\Microsoft\Windows\Temporary Internet Files\Content.IE5\7WKNXQL1\MP9004488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847" y="1713694"/>
            <a:ext cx="3506854" cy="233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0" y="838200"/>
            <a:ext cx="4981077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3200" dirty="0" smtClean="0">
                <a:solidFill>
                  <a:schemeClr val="accent2"/>
                </a:solidFill>
              </a:rPr>
              <a:t>What university do you identify as having a powerful brand?</a:t>
            </a:r>
          </a:p>
          <a:p>
            <a:pPr algn="l">
              <a:spcAft>
                <a:spcPts val="1200"/>
              </a:spcAft>
            </a:pPr>
            <a:endParaRPr lang="en-US" sz="3200" dirty="0" smtClean="0">
              <a:solidFill>
                <a:schemeClr val="accent2"/>
              </a:solidFill>
            </a:endParaRPr>
          </a:p>
          <a:p>
            <a:pPr algn="l">
              <a:spcAft>
                <a:spcPts val="1200"/>
              </a:spcAft>
            </a:pPr>
            <a:r>
              <a:rPr lang="en-US" sz="3200" dirty="0" smtClean="0">
                <a:solidFill>
                  <a:schemeClr val="accent2"/>
                </a:solidFill>
              </a:rPr>
              <a:t>What are the top three unique values or hallmarks that establish the brand of the university you select? </a:t>
            </a:r>
          </a:p>
          <a:p>
            <a:pPr algn="l">
              <a:spcAft>
                <a:spcPts val="1200"/>
              </a:spcAft>
            </a:pPr>
            <a:endParaRPr lang="en-US" sz="3200" dirty="0">
              <a:solidFill>
                <a:schemeClr val="accent2"/>
              </a:solidFill>
            </a:endParaRPr>
          </a:p>
          <a:p>
            <a:pPr algn="l">
              <a:spcAft>
                <a:spcPts val="1200"/>
              </a:spcAft>
            </a:pPr>
            <a:endParaRPr lang="en-US" sz="3200" dirty="0">
              <a:solidFill>
                <a:schemeClr val="accent2"/>
              </a:solidFill>
            </a:endParaRPr>
          </a:p>
          <a:p>
            <a:pPr algn="l">
              <a:spcAft>
                <a:spcPts val="1200"/>
              </a:spcAft>
            </a:pPr>
            <a:endParaRPr lang="en-US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72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257" y="1655133"/>
            <a:ext cx="3123707" cy="169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66800" y="685800"/>
            <a:ext cx="757600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3200" dirty="0" smtClean="0">
                <a:solidFill>
                  <a:schemeClr val="accent2"/>
                </a:solidFill>
              </a:rPr>
              <a:t>How do you present the values represented in your college’s brand?</a:t>
            </a:r>
            <a:endParaRPr lang="en-US" sz="32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Social media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Events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Donor relations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Public Affairs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Partnerships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Advertising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endParaRPr lang="en-US" sz="32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352800"/>
            <a:ext cx="285750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14"/>
          <a:stretch/>
        </p:blipFill>
        <p:spPr bwMode="auto">
          <a:xfrm>
            <a:off x="4343400" y="5280581"/>
            <a:ext cx="2857500" cy="146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80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52CC11-3C2B-40EC-872A-B2340F4B72E4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1000" y="2209800"/>
            <a:ext cx="6934200" cy="1447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20624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n-US" sz="3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How do we provide a more complete and accurate picture of the </a:t>
            </a:r>
            <a:r>
              <a:rPr lang="en-US" sz="3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university in a crisis? </a:t>
            </a:r>
            <a:endParaRPr lang="en-US" sz="3000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304800"/>
            <a:ext cx="7924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Telling </a:t>
            </a:r>
            <a:r>
              <a:rPr lang="en-US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" pitchFamily="34" charset="0"/>
              </a:rPr>
              <a:t>Your Story</a:t>
            </a: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3" cstate="print"/>
          <a:srcRect l="20952" t="33524" r="41429" b="29143"/>
          <a:stretch>
            <a:fillRect/>
          </a:stretch>
        </p:blipFill>
        <p:spPr bwMode="auto">
          <a:xfrm rot="-639263">
            <a:off x="649288" y="3848100"/>
            <a:ext cx="39306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4" cstate="print"/>
          <a:srcRect l="20476" t="28953" r="43810" b="65714"/>
          <a:stretch>
            <a:fillRect/>
          </a:stretch>
        </p:blipFill>
        <p:spPr bwMode="auto">
          <a:xfrm rot="20877568">
            <a:off x="3269369" y="5238418"/>
            <a:ext cx="5715000" cy="5334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5" cstate="print"/>
          <a:srcRect l="20476" t="43430" r="42857" b="43619"/>
          <a:stretch>
            <a:fillRect/>
          </a:stretch>
        </p:blipFill>
        <p:spPr bwMode="auto">
          <a:xfrm rot="-717241">
            <a:off x="4321175" y="3619500"/>
            <a:ext cx="4648200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6" cstate="print"/>
          <a:srcRect l="20000" t="46476" r="44762" b="48953"/>
          <a:stretch>
            <a:fillRect/>
          </a:stretch>
        </p:blipFill>
        <p:spPr bwMode="auto">
          <a:xfrm rot="21374308">
            <a:off x="847123" y="1403671"/>
            <a:ext cx="5638800" cy="4572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485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Crisis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162800" cy="3505200"/>
          </a:xfrm>
        </p:spPr>
        <p:txBody>
          <a:bodyPr>
            <a:normAutofit/>
          </a:bodyPr>
          <a:lstStyle/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1371600"/>
            <a:ext cx="7620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 my career alone I’ve faced: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Automatic weapons fire on campus from fleeing bank robbers.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Student shoots and paralyzes professor.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Student commits suicide in a music studio.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Equestrian dies in riding accident.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Basketball star commits murder during a drug deal.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Embezzlement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Drunken frat party results in student death.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/>
                </a:solidFill>
              </a:rPr>
              <a:t>And more…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endParaRPr lang="en-US" sz="2800" dirty="0" smtClean="0">
              <a:solidFill>
                <a:schemeClr val="accent2"/>
              </a:solidFill>
            </a:endParaRP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endParaRPr lang="en-US" sz="3200" dirty="0" smtClean="0">
              <a:solidFill>
                <a:schemeClr val="accent2"/>
              </a:solidFill>
            </a:endParaRP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endParaRPr lang="en-US" sz="3200" dirty="0" smtClean="0">
              <a:solidFill>
                <a:schemeClr val="accent2"/>
              </a:solidFill>
            </a:endParaRP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83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6858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Crisis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162800" cy="3505200"/>
          </a:xfrm>
        </p:spPr>
        <p:txBody>
          <a:bodyPr>
            <a:normAutofit/>
          </a:bodyPr>
          <a:lstStyle/>
          <a:p>
            <a:pPr marL="36512" indent="0">
              <a:buNone/>
            </a:pPr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2438400"/>
            <a:ext cx="75438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4800" dirty="0" smtClean="0">
                <a:solidFill>
                  <a:srgbClr val="FFC000"/>
                </a:solidFill>
              </a:rPr>
              <a:t>And what’s your story? 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endParaRPr lang="en-US" sz="2800" dirty="0" smtClean="0">
              <a:solidFill>
                <a:schemeClr val="accent2"/>
              </a:solidFill>
            </a:endParaRP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endParaRPr lang="en-US" sz="3200" dirty="0" smtClean="0">
              <a:solidFill>
                <a:schemeClr val="accent2"/>
              </a:solidFill>
            </a:endParaRP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endParaRPr lang="en-US" sz="3200" dirty="0" smtClean="0">
              <a:solidFill>
                <a:schemeClr val="accent2"/>
              </a:solidFill>
            </a:endParaRP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57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Crisis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162800" cy="3505200"/>
          </a:xfrm>
        </p:spPr>
        <p:txBody>
          <a:bodyPr>
            <a:normAutofit/>
          </a:bodyPr>
          <a:lstStyle/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1600200"/>
            <a:ext cx="76200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3200" b="1" dirty="0" smtClean="0">
                <a:solidFill>
                  <a:schemeClr val="accent2"/>
                </a:solidFill>
              </a:rPr>
              <a:t>Leadership in a crisis is key:</a:t>
            </a: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What’s the ultimate solution to the problem?  Focus on that, not on continuing to report the problems.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Respond…don’t react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Bad things will happen…be prepared…have a plan.</a:t>
            </a: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Understanding the crisis lifecycle</a:t>
            </a: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Context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over content</a:t>
            </a: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Concentrate on rebuilding trust and reinforcing the brand</a:t>
            </a: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23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197896"/>
              </p:ext>
            </p:extLst>
          </p:nvPr>
        </p:nvGraphicFramePr>
        <p:xfrm>
          <a:off x="1143000" y="685800"/>
          <a:ext cx="72390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886200"/>
              </a:tblGrid>
              <a:tr h="695325">
                <a:tc>
                  <a:txBody>
                    <a:bodyPr/>
                    <a:lstStyle/>
                    <a:p>
                      <a:r>
                        <a:rPr lang="en-US" dirty="0" smtClean="0"/>
                        <a:t>How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u="sng" baseline="0" dirty="0" smtClean="0"/>
                        <a:t>are</a:t>
                      </a:r>
                      <a:r>
                        <a:rPr lang="en-US" baseline="0" dirty="0" smtClean="0"/>
                        <a:t> we perceived?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 </a:t>
                      </a:r>
                      <a:r>
                        <a:rPr lang="en-US" u="sng" dirty="0" smtClean="0"/>
                        <a:t>do we want to be</a:t>
                      </a:r>
                      <a:r>
                        <a:rPr lang="en-US" u="none" dirty="0" smtClean="0"/>
                        <a:t> </a:t>
                      </a:r>
                      <a:r>
                        <a:rPr lang="en-US" dirty="0" smtClean="0"/>
                        <a:t>seen? 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alpha val="97000"/>
                      </a:schemeClr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lang="en-US" dirty="0" smtClean="0"/>
                        <a:t>Crime-ridden and unsafe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r>
                        <a:rPr lang="en-US" baseline="0" dirty="0" smtClean="0"/>
                        <a:t> safe campus</a:t>
                      </a:r>
                      <a:endParaRPr lang="en-US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lang="en-US" dirty="0" smtClean="0"/>
                        <a:t>Out-of-control athletics program</a:t>
                      </a:r>
                      <a:r>
                        <a:rPr lang="en-US" baseline="0" dirty="0" smtClean="0"/>
                        <a:t> – NCAA violations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Acknowledge past problems…now</a:t>
                      </a:r>
                      <a:r>
                        <a:rPr lang="en-US" baseline="0" dirty="0" smtClean="0"/>
                        <a:t> are in compliance</a:t>
                      </a:r>
                      <a:endParaRPr lang="en-US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 can’t afford to attend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New scholarships and student support in place</a:t>
                      </a:r>
                      <a:endParaRPr lang="en-US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lang="en-US" dirty="0" smtClean="0"/>
                        <a:t>Rampant alcohol abuse by 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College offers alternatives</a:t>
                      </a:r>
                      <a:r>
                        <a:rPr lang="en-US" baseline="0" dirty="0" smtClean="0"/>
                        <a:t> for safer activities</a:t>
                      </a:r>
                      <a:endParaRPr lang="en-US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 protests put property at risk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Damaging property is at odds with our values</a:t>
                      </a:r>
                      <a:endParaRPr lang="en-US" dirty="0"/>
                    </a:p>
                  </a:txBody>
                  <a:tcPr/>
                </a:tc>
              </a:tr>
              <a:tr h="695325">
                <a:tc gridSpan="2">
                  <a:txBody>
                    <a:bodyPr/>
                    <a:lstStyle/>
                    <a:p>
                      <a:r>
                        <a:rPr lang="en-US" b="1" dirty="0" smtClean="0"/>
                        <a:t>How</a:t>
                      </a:r>
                      <a:r>
                        <a:rPr lang="en-US" b="1" baseline="0" dirty="0" smtClean="0"/>
                        <a:t> you move from one column to the other is the start of your PLAN for communications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" name="Straight Connector 2"/>
          <p:cNvCxnSpPr/>
          <p:nvPr/>
        </p:nvCxnSpPr>
        <p:spPr>
          <a:xfrm>
            <a:off x="4495800" y="838200"/>
            <a:ext cx="17282" cy="495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ight Arrow 4"/>
          <p:cNvSpPr/>
          <p:nvPr/>
        </p:nvSpPr>
        <p:spPr>
          <a:xfrm>
            <a:off x="2286000" y="1524000"/>
            <a:ext cx="1066800" cy="4572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4114800" y="1524000"/>
            <a:ext cx="1066800" cy="4572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4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B65D-66BE-4458-9078-F9D3F4F3B260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304800"/>
            <a:ext cx="7924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Telling </a:t>
            </a:r>
            <a:r>
              <a:rPr lang="en-US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" pitchFamily="34" charset="0"/>
              </a:rPr>
              <a:t>Your Story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419600" y="3429000"/>
            <a:ext cx="609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419600" y="2514600"/>
            <a:ext cx="609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419600" y="4343400"/>
            <a:ext cx="609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3" name="Rectangle 11"/>
          <p:cNvSpPr>
            <a:spLocks noChangeArrowheads="1"/>
          </p:cNvSpPr>
          <p:nvPr/>
        </p:nvSpPr>
        <p:spPr bwMode="auto">
          <a:xfrm>
            <a:off x="457200" y="2209800"/>
            <a:ext cx="457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Serious NCAA violations &amp; booster dissatisfaction</a:t>
            </a:r>
          </a:p>
        </p:txBody>
      </p:sp>
      <p:sp>
        <p:nvSpPr>
          <p:cNvPr id="14344" name="Rectangle 12"/>
          <p:cNvSpPr>
            <a:spLocks noChangeArrowheads="1"/>
          </p:cNvSpPr>
          <p:nvPr/>
        </p:nvSpPr>
        <p:spPr bwMode="auto">
          <a:xfrm>
            <a:off x="5105400" y="2438400"/>
            <a:ext cx="3810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114300" algn="l"/>
            <a:r>
              <a:rPr lang="en-US" dirty="0">
                <a:solidFill>
                  <a:schemeClr val="tx1"/>
                </a:solidFill>
              </a:rPr>
              <a:t>Athletic Integrity</a:t>
            </a:r>
          </a:p>
        </p:txBody>
      </p:sp>
      <p:sp>
        <p:nvSpPr>
          <p:cNvPr id="14345" name="Rectangle 13"/>
          <p:cNvSpPr>
            <a:spLocks noChangeArrowheads="1"/>
          </p:cNvSpPr>
          <p:nvPr/>
        </p:nvSpPr>
        <p:spPr bwMode="auto">
          <a:xfrm>
            <a:off x="457200" y="3124200"/>
            <a:ext cx="457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Public is unaware of 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excellent medical programs</a:t>
            </a:r>
          </a:p>
        </p:txBody>
      </p:sp>
      <p:sp>
        <p:nvSpPr>
          <p:cNvPr id="14346" name="Rectangle 14"/>
          <p:cNvSpPr>
            <a:spLocks noChangeArrowheads="1"/>
          </p:cNvSpPr>
          <p:nvPr/>
        </p:nvSpPr>
        <p:spPr bwMode="auto">
          <a:xfrm>
            <a:off x="5105400" y="3124200"/>
            <a:ext cx="3505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algn="l"/>
            <a:r>
              <a:rPr lang="en-US" dirty="0">
                <a:solidFill>
                  <a:schemeClr val="tx1"/>
                </a:solidFill>
              </a:rPr>
              <a:t>High awareness of medical programs</a:t>
            </a:r>
          </a:p>
        </p:txBody>
      </p:sp>
      <p:sp>
        <p:nvSpPr>
          <p:cNvPr id="14347" name="Rectangle 15"/>
          <p:cNvSpPr>
            <a:spLocks noChangeArrowheads="1"/>
          </p:cNvSpPr>
          <p:nvPr/>
        </p:nvSpPr>
        <p:spPr bwMode="auto">
          <a:xfrm>
            <a:off x="457200" y="4038600"/>
            <a:ext cx="3886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Campus reputation too dependent on athletic prowess</a:t>
            </a:r>
          </a:p>
        </p:txBody>
      </p:sp>
      <p:sp>
        <p:nvSpPr>
          <p:cNvPr id="14348" name="Rectangle 17"/>
          <p:cNvSpPr>
            <a:spLocks noChangeArrowheads="1"/>
          </p:cNvSpPr>
          <p:nvPr/>
        </p:nvSpPr>
        <p:spPr bwMode="auto">
          <a:xfrm>
            <a:off x="5105400" y="4191000"/>
            <a:ext cx="3657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algn="l"/>
            <a:r>
              <a:rPr lang="en-US" dirty="0">
                <a:solidFill>
                  <a:schemeClr val="tx1"/>
                </a:solidFill>
              </a:rPr>
              <a:t>Academic program recognition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600" y="1295400"/>
            <a:ext cx="4572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defRPr/>
            </a:pPr>
            <a:r>
              <a:rPr lang="en-US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Current perception…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105400" y="1295400"/>
            <a:ext cx="40386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4300" indent="114300" algn="l">
              <a:defRPr/>
            </a:pPr>
            <a:r>
              <a:rPr lang="en-US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We want to move to…</a:t>
            </a:r>
          </a:p>
        </p:txBody>
      </p:sp>
    </p:spTree>
    <p:extLst>
      <p:ext uri="{BB962C8B-B14F-4D97-AF65-F5344CB8AC3E}">
        <p14:creationId xmlns:p14="http://schemas.microsoft.com/office/powerpoint/2010/main" val="383005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4343" grpId="0"/>
      <p:bldP spid="14344" grpId="0"/>
      <p:bldP spid="14345" grpId="0"/>
      <p:bldP spid="14346" grpId="0"/>
      <p:bldP spid="14347" grpId="0"/>
      <p:bldP spid="14348" grpId="0"/>
      <p:bldP spid="19" grpId="0"/>
      <p:bldP spid="2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7467600" cy="5181600"/>
          </a:xfrm>
        </p:spPr>
        <p:txBody>
          <a:bodyPr>
            <a:normAutofit/>
          </a:bodyPr>
          <a:lstStyle/>
          <a:p>
            <a:pPr marL="1028700" indent="-609600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Create a communications group</a:t>
            </a:r>
          </a:p>
          <a:p>
            <a:pPr marL="1600200" lvl="1" indent="-342900" eaLnBrk="1" fontAlgn="auto" hangingPunct="1">
              <a:spcAft>
                <a:spcPts val="0"/>
              </a:spcAft>
              <a:defRPr/>
            </a:pPr>
            <a:r>
              <a:rPr lang="en-US" dirty="0" smtClean="0"/>
              <a:t>Respond to media inquiries and social media quickly</a:t>
            </a:r>
          </a:p>
          <a:p>
            <a:pPr marL="1600200" lvl="1" indent="-342900" eaLnBrk="1" fontAlgn="auto" hangingPunct="1">
              <a:spcAft>
                <a:spcPts val="0"/>
              </a:spcAft>
              <a:defRPr/>
            </a:pPr>
            <a:r>
              <a:rPr lang="en-US" dirty="0" smtClean="0"/>
              <a:t>Works from pre-set crisis communication plan</a:t>
            </a:r>
          </a:p>
          <a:p>
            <a:pPr marL="1600200" lvl="1" indent="-342900" eaLnBrk="1" fontAlgn="auto" hangingPunct="1">
              <a:spcAft>
                <a:spcPts val="0"/>
              </a:spcAft>
              <a:defRPr/>
            </a:pPr>
            <a:r>
              <a:rPr lang="en-US" dirty="0" smtClean="0"/>
              <a:t>Overall communications keeps on track with strategic goals</a:t>
            </a:r>
          </a:p>
          <a:p>
            <a:pPr marL="1600200" lvl="1" indent="-342900" eaLnBrk="1" fontAlgn="auto" hangingPunct="1">
              <a:spcAft>
                <a:spcPts val="0"/>
              </a:spcAft>
              <a:defRPr/>
            </a:pPr>
            <a:r>
              <a:rPr lang="en-US" dirty="0" smtClean="0"/>
              <a:t>Digital media has to be part of the group’s responsibility </a:t>
            </a:r>
          </a:p>
          <a:p>
            <a:pPr marL="1600200" lvl="1" indent="-342900" eaLnBrk="1" fontAlgn="auto" hangingPunct="1">
              <a:spcAft>
                <a:spcPts val="0"/>
              </a:spcAft>
              <a:defRPr/>
            </a:pPr>
            <a:r>
              <a:rPr lang="en-US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KEY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 Effective communication is  emotional rather than only fact-based</a:t>
            </a:r>
          </a:p>
          <a:p>
            <a:pPr marL="1600200" lvl="1" indent="-342900"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marL="1600200" lvl="1" indent="-342900"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F51106-5907-42DD-9D94-1636BCC14409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304800"/>
            <a:ext cx="7924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Telling </a:t>
            </a:r>
            <a:r>
              <a:rPr lang="en-US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" pitchFamily="34" charset="0"/>
              </a:rPr>
              <a:t>Your Story</a:t>
            </a:r>
          </a:p>
        </p:txBody>
      </p:sp>
    </p:spTree>
    <p:extLst>
      <p:ext uri="{BB962C8B-B14F-4D97-AF65-F5344CB8AC3E}">
        <p14:creationId xmlns:p14="http://schemas.microsoft.com/office/powerpoint/2010/main" val="308137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Crisis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162800" cy="3505200"/>
          </a:xfrm>
        </p:spPr>
        <p:txBody>
          <a:bodyPr>
            <a:normAutofit/>
          </a:bodyPr>
          <a:lstStyle/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574675" indent="-538163"/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1600200"/>
            <a:ext cx="7620000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Reporters focus on the causes of a problem, who’s the victim, and who’s responsible.</a:t>
            </a:r>
          </a:p>
          <a:p>
            <a:pPr algn="l">
              <a:spcAft>
                <a:spcPts val="1200"/>
              </a:spcAft>
            </a:pPr>
            <a:r>
              <a:rPr lang="en-US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As a leader you need to focus on solving problems.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/>
                </a:solidFill>
              </a:rPr>
              <a:t>What can I do personally to resolve the issue?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/>
                </a:solidFill>
              </a:rPr>
              <a:t>How can we team-up to fix the problem?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/>
                </a:solidFill>
              </a:rPr>
              <a:t>What’s the first step to fix this?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2"/>
                </a:solidFill>
              </a:rPr>
              <a:t>How can we reduce the impact and turn the situation around?</a:t>
            </a: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endParaRPr lang="en-US" sz="2800" dirty="0" smtClean="0">
              <a:solidFill>
                <a:schemeClr val="accent2"/>
              </a:solidFill>
            </a:endParaRP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endParaRPr lang="en-US" sz="2800" dirty="0" smtClean="0">
              <a:solidFill>
                <a:schemeClr val="accent2"/>
              </a:solidFill>
            </a:endParaRP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endParaRPr lang="en-US" sz="3200" dirty="0" smtClean="0">
              <a:solidFill>
                <a:schemeClr val="accent2"/>
              </a:solidFill>
            </a:endParaRPr>
          </a:p>
          <a:p>
            <a:pPr marL="457200" indent="-457200" algn="l">
              <a:spcAft>
                <a:spcPts val="1200"/>
              </a:spcAft>
              <a:buFont typeface="Arial" pitchFamily="34" charset="0"/>
              <a:buChar char="•"/>
            </a:pPr>
            <a:endParaRPr lang="en-US" sz="3200" dirty="0" smtClean="0">
              <a:solidFill>
                <a:schemeClr val="accent2"/>
              </a:solidFill>
            </a:endParaRPr>
          </a:p>
          <a:p>
            <a:pPr marL="342900" indent="-342900" algn="l">
              <a:spcAft>
                <a:spcPts val="1200"/>
              </a:spcAft>
              <a:buFont typeface="Arial" pitchFamily="34" charset="0"/>
              <a:buChar char="•"/>
            </a:pP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62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Crisis </a:t>
            </a:r>
            <a:r>
              <a:rPr lang="en-US" dirty="0" smtClean="0"/>
              <a:t>Communications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95400"/>
            <a:ext cx="5105400" cy="5029200"/>
          </a:xfrm>
        </p:spPr>
        <p:txBody>
          <a:bodyPr/>
          <a:lstStyle/>
          <a:p>
            <a:r>
              <a:rPr lang="en-US" sz="2000" b="1" dirty="0" smtClean="0">
                <a:solidFill>
                  <a:srgbClr val="F7DF56"/>
                </a:solidFill>
              </a:rPr>
              <a:t>Mark Aydelotte at LinkedIn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There </a:t>
            </a:r>
            <a:r>
              <a:rPr lang="en-US" sz="2400" u="sng" dirty="0" smtClean="0"/>
              <a:t>will</a:t>
            </a:r>
            <a:r>
              <a:rPr lang="en-US" sz="2400" dirty="0" smtClean="0"/>
              <a:t> be problems…have a plan.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Staff with specific responsibility for crisis communications (but don’t call them the ‘crisis communications team.’)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Tell it all, tell it fast and tell the truth</a:t>
            </a:r>
          </a:p>
          <a:p>
            <a:endParaRPr lang="en-US" sz="24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A6BF3D-5E3A-4D60-B322-DEE6CF2539ED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 cstate="print"/>
          <a:srcRect l="33809" t="20571" r="33810" b="15429"/>
          <a:stretch>
            <a:fillRect/>
          </a:stretch>
        </p:blipFill>
        <p:spPr bwMode="auto">
          <a:xfrm rot="21361252">
            <a:off x="5432118" y="1261334"/>
            <a:ext cx="3563445" cy="440190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25331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3400" y="609600"/>
            <a:ext cx="7924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  <a:tabLst>
                <a:tab pos="342900" algn="l"/>
                <a:tab pos="800100" algn="l"/>
              </a:tabLst>
            </a:pPr>
            <a:r>
              <a:rPr lang="en-US" sz="6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a typeface="Times New Roman" pitchFamily="18" charset="0"/>
                <a:cs typeface="Arial" pitchFamily="34" charset="0"/>
              </a:rPr>
              <a:t>Thank  You!</a:t>
            </a:r>
          </a:p>
          <a:p>
            <a:pPr lvl="0" algn="ctr">
              <a:spcAft>
                <a:spcPts val="1200"/>
              </a:spcAft>
              <a:tabLst>
                <a:tab pos="342900" algn="l"/>
                <a:tab pos="800100" algn="l"/>
              </a:tabLst>
            </a:pPr>
            <a:endParaRPr lang="en-US" sz="2800" b="1" dirty="0" smtClean="0">
              <a:solidFill>
                <a:schemeClr val="accent2">
                  <a:lumMod val="60000"/>
                  <a:lumOff val="4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algn="ctr">
              <a:spcAft>
                <a:spcPts val="1200"/>
              </a:spcAft>
              <a:tabLst>
                <a:tab pos="342900" algn="l"/>
                <a:tab pos="800100" algn="l"/>
              </a:tabLst>
            </a:pPr>
            <a:r>
              <a:rPr lang="en-US" sz="2800" b="1" dirty="0" smtClean="0">
                <a:solidFill>
                  <a:schemeClr val="tx1">
                    <a:lumMod val="95000"/>
                  </a:schemeClr>
                </a:solidFill>
                <a:ea typeface="Times New Roman" pitchFamily="18" charset="0"/>
                <a:cs typeface="Arial" pitchFamily="34" charset="0"/>
              </a:rPr>
              <a:t>Additional resources at:</a:t>
            </a:r>
          </a:p>
          <a:p>
            <a:pPr algn="ctr">
              <a:spcAft>
                <a:spcPts val="1200"/>
              </a:spcAft>
              <a:tabLst>
                <a:tab pos="342900" algn="l"/>
                <a:tab pos="800100" algn="l"/>
              </a:tabLst>
            </a:pPr>
            <a:r>
              <a:rPr lang="en-US" sz="2800" b="1" dirty="0" smtClean="0">
                <a:solidFill>
                  <a:schemeClr val="tx1">
                    <a:lumMod val="95000"/>
                  </a:schemeClr>
                </a:solidFill>
                <a:ea typeface="Times New Roman" pitchFamily="18" charset="0"/>
                <a:cs typeface="Arial" pitchFamily="34" charset="0"/>
              </a:rPr>
              <a:t>www.ValleyAlive.com/WACUBO</a:t>
            </a:r>
          </a:p>
          <a:p>
            <a:pPr algn="ctr">
              <a:spcAft>
                <a:spcPts val="1200"/>
              </a:spcAft>
              <a:tabLst>
                <a:tab pos="342900" algn="l"/>
                <a:tab pos="800100" algn="l"/>
              </a:tabLst>
            </a:pPr>
            <a:r>
              <a:rPr lang="en-US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Times New Roman" pitchFamily="18" charset="0"/>
                <a:cs typeface="Arial" pitchFamily="34" charset="0"/>
              </a:rPr>
              <a:t>Mark Aydelotte on LinkedIn</a:t>
            </a:r>
          </a:p>
          <a:p>
            <a:pPr algn="ctr">
              <a:spcAft>
                <a:spcPts val="1200"/>
              </a:spcAft>
              <a:tabLst>
                <a:tab pos="342900" algn="l"/>
                <a:tab pos="800100" algn="l"/>
              </a:tabLst>
            </a:pPr>
            <a:r>
              <a:rPr lang="en-US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Times New Roman" pitchFamily="18" charset="0"/>
                <a:cs typeface="Arial" pitchFamily="34" charset="0"/>
              </a:rPr>
              <a:t>or</a:t>
            </a:r>
          </a:p>
          <a:p>
            <a:pPr algn="ctr">
              <a:spcAft>
                <a:spcPts val="1200"/>
              </a:spcAft>
              <a:tabLst>
                <a:tab pos="342900" algn="l"/>
                <a:tab pos="800100" algn="l"/>
              </a:tabLst>
            </a:pPr>
            <a:r>
              <a:rPr lang="en-US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Times New Roman" pitchFamily="18" charset="0"/>
                <a:cs typeface="Arial" pitchFamily="34" charset="0"/>
              </a:rPr>
              <a:t>maydelot@uci.edu</a:t>
            </a:r>
            <a:endParaRPr lang="en-US" sz="2800" b="1" dirty="0">
              <a:solidFill>
                <a:schemeClr val="accent2">
                  <a:lumMod val="60000"/>
                  <a:lumOff val="4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lvl="0" algn="ctr">
              <a:spcAft>
                <a:spcPts val="1200"/>
              </a:spcAft>
              <a:tabLst>
                <a:tab pos="342900" algn="l"/>
                <a:tab pos="800100" algn="l"/>
              </a:tabLst>
            </a:pPr>
            <a:endParaRPr lang="en-US" sz="2800" b="1" dirty="0" smtClean="0">
              <a:solidFill>
                <a:srgbClr val="FFC000"/>
              </a:solidFill>
              <a:ea typeface="Times New Roman" pitchFamily="18" charset="0"/>
              <a:cs typeface="Arial" pitchFamily="34" charset="0"/>
            </a:endParaRPr>
          </a:p>
          <a:p>
            <a:pPr lvl="0" algn="ctr">
              <a:spcAft>
                <a:spcPts val="1200"/>
              </a:spcAft>
              <a:tabLst>
                <a:tab pos="342900" algn="l"/>
                <a:tab pos="800100" algn="l"/>
              </a:tabLst>
            </a:pPr>
            <a:endParaRPr lang="en-US" b="1" dirty="0" smtClean="0">
              <a:solidFill>
                <a:schemeClr val="accent2">
                  <a:lumMod val="20000"/>
                  <a:lumOff val="80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2434</TotalTime>
  <Words>1626</Words>
  <Application>Microsoft Office PowerPoint</Application>
  <PresentationFormat>On-screen Show (4:3)</PresentationFormat>
  <Paragraphs>403</Paragraphs>
  <Slides>51</Slides>
  <Notes>45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Arial</vt:lpstr>
      <vt:lpstr>Times New Roman</vt:lpstr>
      <vt:lpstr>Franklin Gothic Medium</vt:lpstr>
      <vt:lpstr>Franklin Gothic Book</vt:lpstr>
      <vt:lpstr>Wingdings 2</vt:lpstr>
      <vt:lpstr>Technic</vt:lpstr>
      <vt:lpstr>WACUBO  </vt:lpstr>
      <vt:lpstr>Mark Aydelotte</vt:lpstr>
      <vt:lpstr>PowerPoint Presentation</vt:lpstr>
      <vt:lpstr>PowerPoint Presentation</vt:lpstr>
      <vt:lpstr>PowerPoint Presentation</vt:lpstr>
      <vt:lpstr>Trends</vt:lpstr>
      <vt:lpstr>What impacts do we see?</vt:lpstr>
      <vt:lpstr>How are we responding?</vt:lpstr>
      <vt:lpstr>Lifesaving motto</vt:lpstr>
      <vt:lpstr>Outside-In Mindset</vt:lpstr>
      <vt:lpstr>PowerPoint Presentation</vt:lpstr>
      <vt:lpstr>PowerPoint Presentation</vt:lpstr>
      <vt:lpstr>Dynamic Environment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Brand is NOT a slogan</vt:lpstr>
      <vt:lpstr>A College Brand is NOT a slogan</vt:lpstr>
      <vt:lpstr>PowerPoint Presentation</vt:lpstr>
      <vt:lpstr>Brand is…</vt:lpstr>
      <vt:lpstr>PowerPoint Presentation</vt:lpstr>
      <vt:lpstr>Communications can be grouped into two categories:</vt:lpstr>
      <vt:lpstr>If you’re not telling your story on an ongoing basis…</vt:lpstr>
      <vt:lpstr>If you’re not telling your story in a crisis…</vt:lpstr>
      <vt:lpstr>Ongoing Communications</vt:lpstr>
      <vt:lpstr>PowerPoint Presentation</vt:lpstr>
      <vt:lpstr>PowerPoint Presentation</vt:lpstr>
      <vt:lpstr>Integrated Marketing</vt:lpstr>
      <vt:lpstr>Ongoing Communications</vt:lpstr>
      <vt:lpstr>PowerPoint Presentation</vt:lpstr>
      <vt:lpstr>Ongoing Communications</vt:lpstr>
      <vt:lpstr>Bad donor relationships  sound like…</vt:lpstr>
      <vt:lpstr>Ongoing Communications</vt:lpstr>
      <vt:lpstr>Ongoing Communications</vt:lpstr>
      <vt:lpstr>PowerPoint Presentation</vt:lpstr>
      <vt:lpstr>PowerPoint Presentation</vt:lpstr>
      <vt:lpstr>PowerPoint Presentation</vt:lpstr>
      <vt:lpstr>PowerPoint Presentation</vt:lpstr>
      <vt:lpstr>Crisis Communications</vt:lpstr>
      <vt:lpstr>Crisis Communications</vt:lpstr>
      <vt:lpstr>Crisis Communications</vt:lpstr>
      <vt:lpstr>PowerPoint Presentation</vt:lpstr>
      <vt:lpstr>PowerPoint Presentation</vt:lpstr>
      <vt:lpstr>PowerPoint Presentation</vt:lpstr>
      <vt:lpstr>Crisis Communications</vt:lpstr>
      <vt:lpstr>Crisis Communications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Aydelotte</dc:creator>
  <cp:lastModifiedBy>Mark</cp:lastModifiedBy>
  <cp:revision>124</cp:revision>
  <cp:lastPrinted>1601-01-01T00:00:00Z</cp:lastPrinted>
  <dcterms:created xsi:type="dcterms:W3CDTF">1601-01-01T00:00:00Z</dcterms:created>
  <dcterms:modified xsi:type="dcterms:W3CDTF">2015-08-03T04:32:15Z</dcterms:modified>
</cp:coreProperties>
</file>